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55" r:id="rId1"/>
  </p:sldMasterIdLst>
  <p:notesMasterIdLst>
    <p:notesMasterId r:id="rId48"/>
  </p:notesMasterIdLst>
  <p:handoutMasterIdLst>
    <p:handoutMasterId r:id="rId49"/>
  </p:handoutMasterIdLst>
  <p:sldIdLst>
    <p:sldId id="722" r:id="rId2"/>
    <p:sldId id="5859" r:id="rId3"/>
    <p:sldId id="5094" r:id="rId4"/>
    <p:sldId id="5412" r:id="rId5"/>
    <p:sldId id="5095" r:id="rId6"/>
    <p:sldId id="5413" r:id="rId7"/>
    <p:sldId id="5834" r:id="rId8"/>
    <p:sldId id="5838" r:id="rId9"/>
    <p:sldId id="5700" r:id="rId10"/>
    <p:sldId id="4138" r:id="rId11"/>
    <p:sldId id="5490" r:id="rId12"/>
    <p:sldId id="5861" r:id="rId13"/>
    <p:sldId id="5864" r:id="rId14"/>
    <p:sldId id="5100" r:id="rId15"/>
    <p:sldId id="5845" r:id="rId16"/>
    <p:sldId id="5844" r:id="rId17"/>
    <p:sldId id="5846" r:id="rId18"/>
    <p:sldId id="5238" r:id="rId19"/>
    <p:sldId id="5239" r:id="rId20"/>
    <p:sldId id="5240" r:id="rId21"/>
    <p:sldId id="5241" r:id="rId22"/>
    <p:sldId id="5242" r:id="rId23"/>
    <p:sldId id="5400" r:id="rId24"/>
    <p:sldId id="5245" r:id="rId25"/>
    <p:sldId id="5246" r:id="rId26"/>
    <p:sldId id="5866" r:id="rId27"/>
    <p:sldId id="261" r:id="rId28"/>
    <p:sldId id="262" r:id="rId29"/>
    <p:sldId id="5867" r:id="rId30"/>
    <p:sldId id="5750" r:id="rId31"/>
    <p:sldId id="1201" r:id="rId32"/>
    <p:sldId id="5734" r:id="rId33"/>
    <p:sldId id="5741" r:id="rId34"/>
    <p:sldId id="5808" r:id="rId35"/>
    <p:sldId id="5485" r:id="rId36"/>
    <p:sldId id="611" r:id="rId37"/>
    <p:sldId id="983" r:id="rId38"/>
    <p:sldId id="984" r:id="rId39"/>
    <p:sldId id="985" r:id="rId40"/>
    <p:sldId id="986" r:id="rId41"/>
    <p:sldId id="987" r:id="rId42"/>
    <p:sldId id="988" r:id="rId43"/>
    <p:sldId id="989" r:id="rId44"/>
    <p:sldId id="4933" r:id="rId45"/>
    <p:sldId id="5862" r:id="rId46"/>
    <p:sldId id="5860" r:id="rId4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DBD"/>
    <a:srgbClr val="FF6565"/>
    <a:srgbClr val="0432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54"/>
    <p:restoredTop sz="89424" autoAdjust="0"/>
  </p:normalViewPr>
  <p:slideViewPr>
    <p:cSldViewPr>
      <p:cViewPr varScale="1">
        <p:scale>
          <a:sx n="142" d="100"/>
          <a:sy n="142" d="100"/>
        </p:scale>
        <p:origin x="1428" y="12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10/4/2022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280090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10/4/2022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576719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47219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248129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46</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6904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2</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51623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7973AD7-D932-2641-9FAC-D90A34A34A63}" type="slidenum">
              <a:rPr lang="en-US" altLang="en-US" smtClean="0"/>
              <a:pPr>
                <a:defRPr/>
              </a:pPr>
              <a:t>3</a:t>
            </a:fld>
            <a:endParaRPr lang="en-US" altLang="en-US"/>
          </a:p>
        </p:txBody>
      </p:sp>
    </p:spTree>
    <p:extLst>
      <p:ext uri="{BB962C8B-B14F-4D97-AF65-F5344CB8AC3E}">
        <p14:creationId xmlns:p14="http://schemas.microsoft.com/office/powerpoint/2010/main" val="1043704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381000" y="676275"/>
            <a:ext cx="6281738" cy="3533775"/>
          </a:xfrm>
          <a:ln/>
        </p:spPr>
      </p:sp>
      <p:sp>
        <p:nvSpPr>
          <p:cNvPr id="27651" name="Rectangle 3"/>
          <p:cNvSpPr>
            <a:spLocks noGrp="1" noChangeArrowheads="1"/>
          </p:cNvSpPr>
          <p:nvPr>
            <p:ph type="body" idx="1"/>
          </p:nvPr>
        </p:nvSpPr>
        <p:spPr>
          <a:xfrm>
            <a:off x="897994" y="4434208"/>
            <a:ext cx="5166647" cy="4135091"/>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9599010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7973AD7-D932-2641-9FAC-D90A34A34A63}" type="slidenum">
              <a:rPr lang="en-US" altLang="en-US" smtClean="0"/>
              <a:pPr>
                <a:defRPr/>
              </a:pPr>
              <a:t>14</a:t>
            </a:fld>
            <a:endParaRPr lang="en-US" altLang="en-US"/>
          </a:p>
        </p:txBody>
      </p:sp>
    </p:spTree>
    <p:extLst>
      <p:ext uri="{BB962C8B-B14F-4D97-AF65-F5344CB8AC3E}">
        <p14:creationId xmlns:p14="http://schemas.microsoft.com/office/powerpoint/2010/main" val="943972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A typical system consists of CPU, and a DRAM module, which is accessed by the Memory Controller. </a:t>
            </a:r>
          </a:p>
          <a:p>
            <a:r>
              <a:rPr lang="en-US" baseline="0" dirty="0"/>
              <a:t>The memory module is composed of several DRAM chips. Inside each chip, we have a 2D array of DRAM cells, each of them storing a single bit of information as electrical charge. The cells are vertically connected to sense amplifiers, which can read the data from the cells and update it if needed. Each of horizontally distributed lines of cells are organized as DRAM rows.</a:t>
            </a:r>
          </a:p>
          <a:p>
            <a:endParaRPr lang="en-US" baseline="0" dirty="0"/>
          </a:p>
          <a:p>
            <a:r>
              <a:rPr lang="en-US" baseline="0" dirty="0"/>
              <a:t>Lets look at DRAM commands that the memory controller issues to access a particular DRAM cell.</a:t>
            </a:r>
          </a:p>
          <a:p>
            <a:endParaRPr lang="en-US" baseline="0" dirty="0"/>
          </a:p>
          <a:p>
            <a:r>
              <a:rPr lang="en-US" baseline="0" dirty="0"/>
              <a:t>[CLICK] </a:t>
            </a:r>
          </a:p>
          <a:p>
            <a:r>
              <a:rPr lang="en-US" baseline="0" dirty="0"/>
              <a:t>When the memory controller sends an activate command to the DRAM, first, the row to be accessed is being selected. [CLICK] Then, the cells of the selected rows transfer their charge to the sense amplifiers. Based on the charge amount received, the sense amplifiers determines the value that each cell store and then [CLICK] they restore the charge of the cells back to its initial amount.</a:t>
            </a:r>
          </a:p>
          <a:p>
            <a:endParaRPr lang="en-US" baseline="0" dirty="0"/>
          </a:p>
          <a:p>
            <a:r>
              <a:rPr lang="en-US" baseline="0" dirty="0"/>
              <a:t>[CLICK]</a:t>
            </a:r>
          </a:p>
          <a:p>
            <a:endParaRPr lang="en-US" baseline="0" dirty="0"/>
          </a:p>
          <a:p>
            <a:r>
              <a:rPr lang="en-US" baseline="0" dirty="0"/>
              <a:t>Next, the memory controller issues a read or write command to the DRAM. I show the read command here. With that command, we access the sense amplifiers from which we want to read data from [CLICK], and transfer that data over the memory bus to the CPU.</a:t>
            </a:r>
          </a:p>
          <a:p>
            <a:endParaRPr lang="en-US" baseline="0" dirty="0"/>
          </a:p>
          <a:p>
            <a:r>
              <a:rPr lang="en-US" baseline="0" dirty="0"/>
              <a:t>[CLICK]</a:t>
            </a:r>
          </a:p>
          <a:p>
            <a:endParaRPr lang="en-US" baseline="0" dirty="0"/>
          </a:p>
          <a:p>
            <a:r>
              <a:rPr lang="en-US" baseline="0" dirty="0"/>
              <a:t>So, although we completed a particular access, we still need to perform one more operation to prepare the DRAM for the next access, if that targets a row different than the one we have activated. We prepare the DRAM for an access to a new row using the </a:t>
            </a:r>
            <a:r>
              <a:rPr lang="en-US" baseline="0" dirty="0" err="1"/>
              <a:t>precharge</a:t>
            </a:r>
            <a:r>
              <a:rPr lang="en-US" baseline="0" dirty="0"/>
              <a:t> operation. [CLICK] </a:t>
            </a:r>
            <a:r>
              <a:rPr lang="en-US" baseline="0" dirty="0" err="1"/>
              <a:t>Precharge</a:t>
            </a:r>
            <a:r>
              <a:rPr lang="en-US" baseline="0" dirty="0"/>
              <a:t>, turns both the row and the sense amplifiers back to their initial states.</a:t>
            </a:r>
          </a:p>
          <a:p>
            <a:endParaRPr lang="en-US" baseline="0" dirty="0"/>
          </a:p>
          <a:p>
            <a:r>
              <a:rPr lang="en-US" dirty="0"/>
              <a:t>These are the key DRAM operations that enable accesses. Something that I didn’t mention in this slide in the latency of each of these operations.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27</a:t>
            </a:fld>
            <a:endParaRPr lang="en-US" altLang="en-US"/>
          </a:p>
        </p:txBody>
      </p:sp>
    </p:spTree>
    <p:extLst>
      <p:ext uri="{BB962C8B-B14F-4D97-AF65-F5344CB8AC3E}">
        <p14:creationId xmlns:p14="http://schemas.microsoft.com/office/powerpoint/2010/main" val="1470200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In this slide, I would like to show the status of a DRAM cell and a sense amplifier prior to performing the key DRAM operations and on a completion of them.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When the cell is not yet activated, in other words when a row is closed, DRAM cells leak their charge gradually. The interval during which the data is retained correctly in a DRAM cell without accessing it is called Retention Time. DRAM cells are typically refreshed at 64 </a:t>
            </a:r>
            <a:r>
              <a:rPr lang="en-US" dirty="0" err="1"/>
              <a:t>ms</a:t>
            </a:r>
            <a:r>
              <a:rPr lang="en-US" dirty="0"/>
              <a:t> refresh period, to ensure DRAM stores the correct data continuously. Now, lets look at how DRAM commands change the status of the DRAM cell and the Sense Amplifier.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At the point where we just issue the Activate, the DRAM cell is fully charged, and the sense amplifier is idle. After a time interval, which we call ready-to-access latency, the memory controller could issue a read or write command. Later, when the cell is fully restored, after the activation latency, the memory controller is free to issue a </a:t>
            </a:r>
            <a:r>
              <a:rPr lang="en-US" dirty="0" err="1"/>
              <a:t>precharge</a:t>
            </a:r>
            <a:r>
              <a:rPr lang="en-US" dirty="0"/>
              <a:t> command to prepare the DRAM to an access to a new row. During the </a:t>
            </a:r>
            <a:r>
              <a:rPr lang="en-US" dirty="0" err="1"/>
              <a:t>precharge</a:t>
            </a:r>
            <a:r>
              <a:rPr lang="en-US" dirty="0"/>
              <a:t> operation, the sense amplifier gradually turns back into its idle state. We call the time associated with the </a:t>
            </a:r>
            <a:r>
              <a:rPr lang="en-US" dirty="0" err="1"/>
              <a:t>precharge</a:t>
            </a:r>
            <a:r>
              <a:rPr lang="en-US" dirty="0"/>
              <a:t> operation, </a:t>
            </a:r>
            <a:r>
              <a:rPr lang="en-US" dirty="0" err="1"/>
              <a:t>precharge</a:t>
            </a:r>
            <a:r>
              <a:rPr lang="en-US" dirty="0"/>
              <a:t> latency.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What if the memory controller does not obey these latencies?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Can we reduce DRAM access latency that way?</a:t>
            </a:r>
          </a:p>
          <a:p>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28</a:t>
            </a:fld>
            <a:endParaRPr lang="en-US" altLang="en-US"/>
          </a:p>
        </p:txBody>
      </p:sp>
    </p:spTree>
    <p:extLst>
      <p:ext uri="{BB962C8B-B14F-4D97-AF65-F5344CB8AC3E}">
        <p14:creationId xmlns:p14="http://schemas.microsoft.com/office/powerpoint/2010/main" val="71584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In this slide, I would like to show the status of a DRAM cell and a sense amplifier prior to performing the key DRAM operations and on a completion of them.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When the cell is not yet activated, in other words when a row is closed, DRAM cells leak their charge gradually. The interval during which the data is retained correctly in a DRAM cell without accessing it is called Retention Time. DRAM cells are typically refreshed at 64 </a:t>
            </a:r>
            <a:r>
              <a:rPr lang="en-US" dirty="0" err="1"/>
              <a:t>ms</a:t>
            </a:r>
            <a:r>
              <a:rPr lang="en-US" dirty="0"/>
              <a:t> refresh period, to ensure DRAM stores the correct data continuously. Now, lets look at how DRAM commands change the status of the DRAM cell and the Sense Amplifier.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At the point where we just issue the Activate, the DRAM cell is fully charged, and the sense amplifier is idle. After a time interval, which we call ready-to-access latency, the memory controller could issue a read or write command. Later, when the cell is fully restored, after the activation latency, the memory controller is free to issue a </a:t>
            </a:r>
            <a:r>
              <a:rPr lang="en-US" dirty="0" err="1"/>
              <a:t>precharge</a:t>
            </a:r>
            <a:r>
              <a:rPr lang="en-US" dirty="0"/>
              <a:t> command to prepare the DRAM to an access to a new row. During the </a:t>
            </a:r>
            <a:r>
              <a:rPr lang="en-US" dirty="0" err="1"/>
              <a:t>precharge</a:t>
            </a:r>
            <a:r>
              <a:rPr lang="en-US" dirty="0"/>
              <a:t> operation, the sense amplifier gradually turns back into its idle state. We call the time associated with the </a:t>
            </a:r>
            <a:r>
              <a:rPr lang="en-US" dirty="0" err="1"/>
              <a:t>precharge</a:t>
            </a:r>
            <a:r>
              <a:rPr lang="en-US" dirty="0"/>
              <a:t> operation, </a:t>
            </a:r>
            <a:r>
              <a:rPr lang="en-US" dirty="0" err="1"/>
              <a:t>precharge</a:t>
            </a:r>
            <a:r>
              <a:rPr lang="en-US" dirty="0"/>
              <a:t> latency.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What if the memory controller does not obey these latencies?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Can we reduce DRAM access latency that way?</a:t>
            </a:r>
          </a:p>
          <a:p>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29</a:t>
            </a:fld>
            <a:endParaRPr lang="en-US" altLang="en-US"/>
          </a:p>
        </p:txBody>
      </p:sp>
    </p:spTree>
    <p:extLst>
      <p:ext uri="{BB962C8B-B14F-4D97-AF65-F5344CB8AC3E}">
        <p14:creationId xmlns:p14="http://schemas.microsoft.com/office/powerpoint/2010/main" val="4158727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Rectangle 7">
            <a:extLst>
              <a:ext uri="{FF2B5EF4-FFF2-40B4-BE49-F238E27FC236}">
                <a16:creationId xmlns:a16="http://schemas.microsoft.com/office/drawing/2014/main" id="{1C8E8EE1-FC04-A54C-A162-23BF5BB2B5EE}"/>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1DC8DF77-FC7A-3542-AA7F-865D867F8F46}" type="slidenum">
              <a:rPr lang="en-US" altLang="en-US" smtClean="0"/>
              <a:pPr>
                <a:spcBef>
                  <a:spcPct val="0"/>
                </a:spcBef>
              </a:pPr>
              <a:t>36</a:t>
            </a:fld>
            <a:endParaRPr lang="en-US" altLang="en-US"/>
          </a:p>
        </p:txBody>
      </p:sp>
      <p:sp>
        <p:nvSpPr>
          <p:cNvPr id="253954" name="Rectangle 2">
            <a:extLst>
              <a:ext uri="{FF2B5EF4-FFF2-40B4-BE49-F238E27FC236}">
                <a16:creationId xmlns:a16="http://schemas.microsoft.com/office/drawing/2014/main" id="{7EFABE7A-DEE6-BC43-B4CA-BAEEF9C9CA7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3955" name="Rectangle 3">
            <a:extLst>
              <a:ext uri="{FF2B5EF4-FFF2-40B4-BE49-F238E27FC236}">
                <a16:creationId xmlns:a16="http://schemas.microsoft.com/office/drawing/2014/main" id="{21BC14CA-2B6B-6E42-B3E9-134E83294089}"/>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latin typeface="Arial" panose="020B0604020202020204" pitchFamily="34" charset="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609600" y="1123950"/>
            <a:ext cx="109728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609600" y="3371850"/>
            <a:ext cx="109728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115824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914400" y="1524000"/>
            <a:ext cx="105664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914400" y="3581400"/>
            <a:ext cx="104648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609600" y="6243638"/>
            <a:ext cx="28448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4165600" y="6243638"/>
            <a:ext cx="38608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32627636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47176016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15400" y="152400"/>
            <a:ext cx="28702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52400"/>
            <a:ext cx="84074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42526465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11480800" cy="1066800"/>
          </a:xfrm>
        </p:spPr>
        <p:txBody>
          <a:bodyPr/>
          <a:lstStyle/>
          <a:p>
            <a:r>
              <a:rPr lang="en-US"/>
              <a:t>Click to edit Master title style</a:t>
            </a:r>
          </a:p>
        </p:txBody>
      </p:sp>
      <p:sp>
        <p:nvSpPr>
          <p:cNvPr id="3" name="ClipArt Placeholder 2"/>
          <p:cNvSpPr>
            <a:spLocks noGrp="1"/>
          </p:cNvSpPr>
          <p:nvPr>
            <p:ph type="clipArt" sz="half" idx="1"/>
          </p:nvPr>
        </p:nvSpPr>
        <p:spPr>
          <a:xfrm>
            <a:off x="304800" y="1371600"/>
            <a:ext cx="5638800" cy="4876800"/>
          </a:xfrm>
        </p:spPr>
        <p:txBody>
          <a:bodyPr/>
          <a:lstStyle/>
          <a:p>
            <a:pPr lvl="0"/>
            <a:endParaRPr lang="en-US" noProof="0"/>
          </a:p>
        </p:txBody>
      </p:sp>
      <p:sp>
        <p:nvSpPr>
          <p:cNvPr id="4" name="Text Placeholder 3"/>
          <p:cNvSpPr>
            <a:spLocks noGrp="1"/>
          </p:cNvSpPr>
          <p:nvPr>
            <p:ph type="body" sz="half" idx="2"/>
          </p:nvPr>
        </p:nvSpPr>
        <p:spPr>
          <a:xfrm>
            <a:off x="6146800" y="1371600"/>
            <a:ext cx="56388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44375484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04800" y="997528"/>
            <a:ext cx="114808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278019081"/>
      </p:ext>
    </p:extLst>
  </p:cSld>
  <p:clrMapOvr>
    <a:masterClrMapping/>
  </p:clrMapOvr>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96372301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468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229595606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2558978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73222424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2634865588"/>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8518964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80224518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304800" y="152400"/>
            <a:ext cx="11480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304800" y="898526"/>
            <a:ext cx="114808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9036051" y="6318250"/>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304800" y="6481763"/>
            <a:ext cx="114808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304800" y="898525"/>
            <a:ext cx="114808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428" r:id="rId1"/>
    <p:sldLayoutId id="2147485257" r:id="rId2"/>
    <p:sldLayoutId id="2147485258" r:id="rId3"/>
    <p:sldLayoutId id="2147485259" r:id="rId4"/>
    <p:sldLayoutId id="2147485260" r:id="rId5"/>
    <p:sldLayoutId id="2147485261" r:id="rId6"/>
    <p:sldLayoutId id="2147485262" r:id="rId7"/>
    <p:sldLayoutId id="2147485263" r:id="rId8"/>
    <p:sldLayoutId id="2147485264" r:id="rId9"/>
    <p:sldLayoutId id="2147485265" r:id="rId10"/>
    <p:sldLayoutId id="2147485266" r:id="rId11"/>
    <p:sldLayoutId id="214748526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jpeg"/><Relationship Id="rId10" Type="http://schemas.openxmlformats.org/officeDocument/2006/relationships/image" Target="../media/image15.png"/><Relationship Id="rId4" Type="http://schemas.microsoft.com/office/2007/relationships/hdphoto" Target="../media/hdphoto2.wdp"/><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hyperlink" Target="https://safari.ethz.ch/projects_and_seminars/fall2022/doku.php?id=ramulato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s://people.inf.ethz.ch/omutlu/pub/rowclone_micro13.pdf" TargetMode="External"/><Relationship Id="rId3" Type="http://schemas.openxmlformats.org/officeDocument/2006/relationships/hyperlink" Target="https://people.inf.ethz.ch/omutlu/pub/ramulator_dram_simulator-ieee-cal15.pdf" TargetMode="External"/><Relationship Id="rId7" Type="http://schemas.openxmlformats.org/officeDocument/2006/relationships/hyperlink" Target="https://people.inf.ethz.ch/omutlu/pub/VBI-virtual-block-interface_isca20.pdf" TargetMode="External"/><Relationship Id="rId2" Type="http://schemas.openxmlformats.org/officeDocument/2006/relationships/hyperlink" Target="https://github.com/CMU-SAFARI/ramulator" TargetMode="External"/><Relationship Id="rId1" Type="http://schemas.openxmlformats.org/officeDocument/2006/relationships/slideLayout" Target="../slideLayouts/slideLayout2.xml"/><Relationship Id="rId6" Type="http://schemas.openxmlformats.org/officeDocument/2006/relationships/hyperlink" Target="https://people.inf.ethz.ch/omutlu/pub/CLR-DRAM_capacity-latency-reconfigurable-DRAM_isca20.pdf" TargetMode="External"/><Relationship Id="rId5" Type="http://schemas.openxmlformats.org/officeDocument/2006/relationships/hyperlink" Target="https://arxiv.org/abs/2207.13358" TargetMode="External"/><Relationship Id="rId10" Type="http://schemas.openxmlformats.org/officeDocument/2006/relationships/hyperlink" Target="https://people.inf.ethz.ch/omutlu/pub/raidr-dram-refresh_isca12.pdf" TargetMode="External"/><Relationship Id="rId4" Type="http://schemas.openxmlformats.org/officeDocument/2006/relationships/hyperlink" Target="https://people.inf.ethz.ch/omutlu/pub/Workload-DRAM-Interaction-Analysis_sigmetrics19_pomacs19.pdf" TargetMode="External"/><Relationship Id="rId9" Type="http://schemas.openxmlformats.org/officeDocument/2006/relationships/hyperlink" Target="https://people.inf.ethz.ch/omutlu/pub/salp-dram_isca12.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17.tiff"/><Relationship Id="rId5" Type="http://schemas.openxmlformats.org/officeDocument/2006/relationships/image" Target="../media/image10.jpe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25.emf"/><Relationship Id="rId7" Type="http://schemas.openxmlformats.org/officeDocument/2006/relationships/image" Target="../media/image29.emf"/><Relationship Id="rId2" Type="http://schemas.openxmlformats.org/officeDocument/2006/relationships/image" Target="../media/image24.emf"/><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isca2012.ittc.ku.edu/" TargetMode="External"/><Relationship Id="rId2" Type="http://schemas.openxmlformats.org/officeDocument/2006/relationships/hyperlink" Target="https://people.inf.ethz.ch/omutlu/pub/salp-dram_isca12.pdf" TargetMode="Externa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hyperlink" Target="https://people.inf.ethz.ch/omutlu/pub/kim_isca12_talk.pptx"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cs.utah.edu/~lizhang/HPCA19/" TargetMode="External"/><Relationship Id="rId2" Type="http://schemas.openxmlformats.org/officeDocument/2006/relationships/hyperlink" Target="http://users.ece.cmu.edu/~omutlu/pub/tldram_hpca13.pdf" TargetMode="Externa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hyperlink" Target="http://users.ece.cmu.edu/~omutlu/pub/lee_hpca13_talk.pptx"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hpca22.site.ac.upc.edu/" TargetMode="External"/><Relationship Id="rId7" Type="http://schemas.openxmlformats.org/officeDocument/2006/relationships/image" Target="../media/image35.png"/><Relationship Id="rId2" Type="http://schemas.openxmlformats.org/officeDocument/2006/relationships/hyperlink" Target="https://users.ece.cmu.edu/~omutlu/pub/lisa-dram_hpca16.pdf" TargetMode="External"/><Relationship Id="rId1" Type="http://schemas.openxmlformats.org/officeDocument/2006/relationships/slideLayout" Target="../slideLayouts/slideLayout2.xml"/><Relationship Id="rId6" Type="http://schemas.openxmlformats.org/officeDocument/2006/relationships/hyperlink" Target="https://github.com/CMU-SAFARI/RamulatorSharp" TargetMode="External"/><Relationship Id="rId5" Type="http://schemas.openxmlformats.org/officeDocument/2006/relationships/hyperlink" Target="https://users.ece.cmu.edu/~omutlu/pub/lisa-dram_kevinchang_hpca16-talk.pdf" TargetMode="External"/><Relationship Id="rId4" Type="http://schemas.openxmlformats.org/officeDocument/2006/relationships/hyperlink" Target="https://users.ece.cmu.edu/~omutlu/pub/lisa-dram_kevinchang_hpca16-talk.pptx" TargetMode="External"/></Relationships>
</file>

<file path=ppt/slides/_rels/slide33.xml.rels><?xml version="1.0" encoding="UTF-8" standalone="yes"?>
<Relationships xmlns="http://schemas.openxmlformats.org/package/2006/relationships"><Relationship Id="rId8" Type="http://schemas.openxmlformats.org/officeDocument/2006/relationships/hyperlink" Target="https://people.inf.ethz.ch/omutlu/pub/CROW-DRAM-substrate-for-performance-energy-reliability_isca19-poster.pptx" TargetMode="External"/><Relationship Id="rId13" Type="http://schemas.openxmlformats.org/officeDocument/2006/relationships/image" Target="../media/image37.png"/><Relationship Id="rId3" Type="http://schemas.openxmlformats.org/officeDocument/2006/relationships/hyperlink" Target="http://iscaconf.org/isca2019/" TargetMode="External"/><Relationship Id="rId7" Type="http://schemas.openxmlformats.org/officeDocument/2006/relationships/hyperlink" Target="https://people.inf.ethz.ch/omutlu/pub/CROW-DRAM-substrate-for-performance-energy-reliability_isca19-lightning-talk.pdf" TargetMode="External"/><Relationship Id="rId12" Type="http://schemas.openxmlformats.org/officeDocument/2006/relationships/hyperlink" Target="https://github.com/CMU-SAFARI/CROW" TargetMode="External"/><Relationship Id="rId2" Type="http://schemas.openxmlformats.org/officeDocument/2006/relationships/hyperlink" Target="https://people.inf.ethz.ch/omutlu/pub/CROW-DRAM-substrate-for-performance-energy-reliability_isca19.pdf" TargetMode="External"/><Relationship Id="rId1" Type="http://schemas.openxmlformats.org/officeDocument/2006/relationships/slideLayout" Target="../slideLayouts/slideLayout2.xml"/><Relationship Id="rId6" Type="http://schemas.openxmlformats.org/officeDocument/2006/relationships/hyperlink" Target="https://people.inf.ethz.ch/omutlu/pub/CROW-DRAM-substrate-for-performance-energy-reliability_isca19-lightning-talk.pptx" TargetMode="External"/><Relationship Id="rId11" Type="http://schemas.openxmlformats.org/officeDocument/2006/relationships/hyperlink" Target="https://www.youtube.com/watch?v=FckbkwW1u_E" TargetMode="External"/><Relationship Id="rId5" Type="http://schemas.openxmlformats.org/officeDocument/2006/relationships/hyperlink" Target="https://people.inf.ethz.ch/omutlu/pub/CROW-DRAM-substrate-for-performance-energy-reliability_isca19-talk.pdf" TargetMode="External"/><Relationship Id="rId10" Type="http://schemas.openxmlformats.org/officeDocument/2006/relationships/hyperlink" Target="https://www.youtube.com/watch?v=8Ml5sz63Jbc" TargetMode="External"/><Relationship Id="rId4" Type="http://schemas.openxmlformats.org/officeDocument/2006/relationships/hyperlink" Target="https://people.inf.ethz.ch/omutlu/pub/CROW-DRAM-substrate-for-performance-energy-reliability_isca19-talk.pptx" TargetMode="External"/><Relationship Id="rId9" Type="http://schemas.openxmlformats.org/officeDocument/2006/relationships/hyperlink" Target="https://people.inf.ethz.ch/omutlu/pub/CROW-DRAM-substrate-for-performance-energy-reliability_isca19-poster.pdf" TargetMode="External"/></Relationships>
</file>

<file path=ppt/slides/_rels/slide34.xml.rels><?xml version="1.0" encoding="UTF-8" standalone="yes"?>
<Relationships xmlns="http://schemas.openxmlformats.org/package/2006/relationships"><Relationship Id="rId8" Type="http://schemas.openxmlformats.org/officeDocument/2006/relationships/hyperlink" Target="https://www.youtube.com/watch?v=L3Y1eOF9C7U" TargetMode="External"/><Relationship Id="rId3" Type="http://schemas.openxmlformats.org/officeDocument/2006/relationships/hyperlink" Target="http://iscaconf.org/isca2020/" TargetMode="External"/><Relationship Id="rId7" Type="http://schemas.openxmlformats.org/officeDocument/2006/relationships/hyperlink" Target="https://people.inf.ethz.ch/omutlu/pub/CLR-DRAM_capacity-latency-reconfigurable-DRAM_isca20-lightning-talk.pdf" TargetMode="External"/><Relationship Id="rId2" Type="http://schemas.openxmlformats.org/officeDocument/2006/relationships/hyperlink" Target="https://people.inf.ethz.ch/omutlu/pub/CLR-DRAM_capacity-latency-reconfigurable-DRAM_isca20.pdf" TargetMode="External"/><Relationship Id="rId1" Type="http://schemas.openxmlformats.org/officeDocument/2006/relationships/slideLayout" Target="../slideLayouts/slideLayout2.xml"/><Relationship Id="rId6" Type="http://schemas.openxmlformats.org/officeDocument/2006/relationships/hyperlink" Target="https://people.inf.ethz.ch/omutlu/pub/CLR-DRAM_capacity-latency-reconfigurable-DRAM_isca20-lightning-talk.pptx" TargetMode="External"/><Relationship Id="rId5" Type="http://schemas.openxmlformats.org/officeDocument/2006/relationships/hyperlink" Target="https://people.inf.ethz.ch/omutlu/pub/CLR-DRAM_capacity-latency-reconfigurable-DRAM_isca20-talk.pdf" TargetMode="External"/><Relationship Id="rId10" Type="http://schemas.openxmlformats.org/officeDocument/2006/relationships/image" Target="../media/image38.png"/><Relationship Id="rId4" Type="http://schemas.openxmlformats.org/officeDocument/2006/relationships/hyperlink" Target="https://people.inf.ethz.ch/omutlu/pub/CLR-DRAM_capacity-latency-reconfigurable-DRAM_isca20-talk.pptx" TargetMode="External"/><Relationship Id="rId9" Type="http://schemas.openxmlformats.org/officeDocument/2006/relationships/hyperlink" Target="https://www.youtube.com/watch?v=zg1RO9uaymY"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isca2008.cs.princeton.edu/" TargetMode="External"/><Relationship Id="rId2" Type="http://schemas.openxmlformats.org/officeDocument/2006/relationships/hyperlink" Target="http://users.ece.cmu.edu/~omutlu/pub/rlmc_isca08.pdf" TargetMode="Externa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omutlu@gmail.com" TargetMode="External"/><Relationship Id="rId2" Type="http://schemas.openxmlformats.org/officeDocument/2006/relationships/hyperlink" Target="https://people.inf.ethz.ch/omutlu/"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people.inf.ethz.ch/omutlu/projects.ht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hyperlink" Target="https://safari.ethz.ch/safari-group/"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hyperlink" Target="https://safari.ethz.ch/safari-newsletter-april-2020/" TargetMode="External"/><Relationship Id="rId5" Type="http://schemas.openxmlformats.org/officeDocument/2006/relationships/image" Target="../media/image8.jpeg"/><Relationship Id="rId4" Type="http://schemas.openxmlformats.org/officeDocument/2006/relationships/hyperlink" Target="http://www.safari.ethz.ch/"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2209800" y="4038600"/>
            <a:ext cx="7848600" cy="2286000"/>
          </a:xfrm>
        </p:spPr>
        <p:txBody>
          <a:bodyPr/>
          <a:lstStyle/>
          <a:p>
            <a:pPr eaLnBrk="1" hangingPunct="1"/>
            <a:r>
              <a:rPr lang="en-US" altLang="en-US" sz="2800" dirty="0">
                <a:solidFill>
                  <a:srgbClr val="003399"/>
                </a:solidFill>
                <a:ea typeface="ＭＳ Ｐゴシック" panose="020B0600070205080204" pitchFamily="34" charset="-128"/>
              </a:rPr>
              <a:t>Haocong Luo</a:t>
            </a: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2021</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609600" y="1524000"/>
            <a:ext cx="10972800" cy="1447800"/>
          </a:xfrm>
        </p:spPr>
        <p:txBody>
          <a:bodyPr/>
          <a:lstStyle/>
          <a:p>
            <a:pPr algn="ctr"/>
            <a:r>
              <a:rPr lang="en-US" b="1" dirty="0">
                <a:solidFill>
                  <a:srgbClr val="C00000"/>
                </a:solidFill>
              </a:rPr>
              <a:t>SAFARI Project &amp; Seminars Courses</a:t>
            </a:r>
            <a:br>
              <a:rPr lang="en-US" sz="1600" b="1" dirty="0">
                <a:solidFill>
                  <a:srgbClr val="C00000"/>
                </a:solidFill>
              </a:rPr>
            </a:br>
            <a:r>
              <a:rPr lang="en-US" sz="4000" b="1" dirty="0"/>
              <a:t>Exploration of Emerging Memory Systems</a:t>
            </a:r>
            <a:endParaRPr lang="en-US" sz="3200" b="1" dirty="0">
              <a:solidFill>
                <a:srgbClr val="C000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5"/>
          <p:cNvSpPr>
            <a:spLocks noChangeArrowheads="1"/>
          </p:cNvSpPr>
          <p:nvPr/>
        </p:nvSpPr>
        <p:spPr bwMode="auto">
          <a:xfrm>
            <a:off x="1524000" y="836712"/>
            <a:ext cx="9144000" cy="2677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a:spAutoFit/>
          </a:bodyPr>
          <a:lstStyle/>
          <a:p>
            <a:pPr fontAlgn="base">
              <a:spcBef>
                <a:spcPct val="0"/>
              </a:spcBef>
              <a:spcAft>
                <a:spcPct val="0"/>
              </a:spcAft>
            </a:pPr>
            <a:r>
              <a:rPr lang="en-US" sz="2400" b="1" i="1" u="sng" dirty="0">
                <a:solidFill>
                  <a:srgbClr val="000000"/>
                </a:solidFill>
                <a:latin typeface="Arial Narrow" charset="0"/>
                <a:ea typeface="ＭＳ Ｐゴシック" charset="0"/>
                <a:cs typeface="Arial" charset="0"/>
              </a:rPr>
              <a:t>Research Focus:</a:t>
            </a:r>
            <a:r>
              <a:rPr lang="en-US" sz="2400" b="1" i="1" dirty="0">
                <a:solidFill>
                  <a:srgbClr val="000000"/>
                </a:solidFill>
                <a:latin typeface="Arial Narrow" charset="0"/>
                <a:ea typeface="ＭＳ Ｐゴシック" charset="0"/>
                <a:cs typeface="Arial" charset="0"/>
              </a:rPr>
              <a:t> Computer architecture, HW/SW, bioinformatics</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Memory and storage (DRAM, flash, emerging), interconnects</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Heterogeneous &amp; parallel systems, GPUs, systems for data analytics</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System/architecture interaction, new execution models, new interfaces</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Energy efficiency, fault tolerance, hardware security, performance </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Genome sequence analysis &amp; assembly algorithms and architectures</a:t>
            </a:r>
          </a:p>
          <a:p>
            <a:pPr fontAlgn="base">
              <a:spcBef>
                <a:spcPct val="0"/>
              </a:spcBef>
              <a:spcAft>
                <a:spcPct val="0"/>
              </a:spcAft>
              <a:buFontTx/>
              <a:buChar char="•"/>
            </a:pPr>
            <a:r>
              <a:rPr lang="en-US" sz="2400" b="1" i="1" dirty="0">
                <a:solidFill>
                  <a:srgbClr val="3333CC"/>
                </a:solidFill>
                <a:latin typeface="Arial Narrow" charset="0"/>
                <a:ea typeface="ＭＳ Ｐゴシック" charset="0"/>
                <a:cs typeface="Arial" charset="0"/>
              </a:rPr>
              <a:t> Biologically inspired systems &amp; system design for bio/medicine</a:t>
            </a:r>
          </a:p>
        </p:txBody>
      </p:sp>
      <p:pic>
        <p:nvPicPr>
          <p:cNvPr id="40" name="Picture 39"/>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646930" y="4231307"/>
            <a:ext cx="1524000" cy="1029876"/>
          </a:xfrm>
          <a:prstGeom prst="rect">
            <a:avLst/>
          </a:prstGeom>
          <a:noFill/>
          <a:ln>
            <a:noFill/>
          </a:ln>
        </p:spPr>
      </p:pic>
      <p:pic>
        <p:nvPicPr>
          <p:cNvPr id="39" name="Picture 23" descr="http://i.ehow.com/images/a04/ac/qb/format-hard-drive-xp-800X8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33856">
            <a:off x="8786556" y="3439063"/>
            <a:ext cx="1276125" cy="1276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30" name="Text Box 147"/>
          <p:cNvSpPr txBox="1">
            <a:spLocks noChangeArrowheads="1"/>
          </p:cNvSpPr>
          <p:nvPr/>
        </p:nvSpPr>
        <p:spPr bwMode="auto">
          <a:xfrm>
            <a:off x="8120063" y="6503988"/>
            <a:ext cx="2292350"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40" tIns="45720" rIns="91440" bIns="45720">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r" eaLnBrk="1" fontAlgn="base" hangingPunct="1">
              <a:spcBef>
                <a:spcPct val="0"/>
              </a:spcBef>
              <a:spcAft>
                <a:spcPct val="0"/>
              </a:spcAft>
            </a:pPr>
            <a:endParaRPr lang="en-US" sz="2200" b="1" i="1">
              <a:solidFill>
                <a:srgbClr val="3333CC"/>
              </a:solidFill>
              <a:latin typeface="Arial Narrow" charset="0"/>
            </a:endParaRPr>
          </a:p>
        </p:txBody>
      </p:sp>
      <p:pic>
        <p:nvPicPr>
          <p:cNvPr id="26645" name="Picture 30" descr="3177_01.png"/>
          <p:cNvPicPr>
            <a:picLocks noChangeAspect="1"/>
          </p:cNvPicPr>
          <p:nvPr/>
        </p:nvPicPr>
        <p:blipFill>
          <a:blip r:embed="rId6">
            <a:extLst>
              <a:ext uri="{28A0092B-C50C-407E-A947-70E740481C1C}">
                <a14:useLocalDpi xmlns:a14="http://schemas.microsoft.com/office/drawing/2010/main" val="0"/>
              </a:ext>
            </a:extLst>
          </a:blip>
          <a:srcRect l="4478" t="22220" r="3780" b="12109"/>
          <a:stretch>
            <a:fillRect/>
          </a:stretch>
        </p:blipFill>
        <p:spPr bwMode="auto">
          <a:xfrm>
            <a:off x="1878138" y="5717501"/>
            <a:ext cx="2325687" cy="90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6633" name="Group 47"/>
          <p:cNvGrpSpPr>
            <a:grpSpLocks/>
          </p:cNvGrpSpPr>
          <p:nvPr/>
        </p:nvGrpSpPr>
        <p:grpSpPr bwMode="auto">
          <a:xfrm>
            <a:off x="4925598" y="5338861"/>
            <a:ext cx="3077766" cy="1554083"/>
            <a:chOff x="5252245" y="4774407"/>
            <a:chExt cx="3076909" cy="1554282"/>
          </a:xfrm>
        </p:grpSpPr>
        <p:sp>
          <p:nvSpPr>
            <p:cNvPr id="26642" name="TextBox 8"/>
            <p:cNvSpPr txBox="1">
              <a:spLocks noChangeArrowheads="1"/>
            </p:cNvSpPr>
            <p:nvPr/>
          </p:nvSpPr>
          <p:spPr bwMode="auto">
            <a:xfrm>
              <a:off x="5252245" y="5959310"/>
              <a:ext cx="3076909" cy="3693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fontAlgn="base">
                <a:spcBef>
                  <a:spcPct val="0"/>
                </a:spcBef>
                <a:spcAft>
                  <a:spcPct val="0"/>
                </a:spcAft>
              </a:pPr>
              <a:r>
                <a:rPr lang="en-US" altLang="zh-CN" sz="1800" dirty="0">
                  <a:solidFill>
                    <a:srgbClr val="000000"/>
                  </a:solidFill>
                  <a:latin typeface="Calibri" charset="0"/>
                </a:rPr>
                <a:t>Graphics and Vision Processing</a:t>
              </a:r>
              <a:endParaRPr lang="en-US" altLang="zh-CN" sz="1600" dirty="0">
                <a:solidFill>
                  <a:srgbClr val="000000"/>
                </a:solidFill>
                <a:latin typeface="Calibri" charset="0"/>
              </a:endParaRPr>
            </a:p>
          </p:txBody>
        </p:sp>
        <p:pic>
          <p:nvPicPr>
            <p:cNvPr id="26643" name="Picture 6" descr="C:\Daten\talks\invited\ferc2010\material\Fermi_Die_FINA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7" name="Text Box 13" descr="90%"/>
          <p:cNvSpPr txBox="1">
            <a:spLocks noChangeArrowheads="1"/>
          </p:cNvSpPr>
          <p:nvPr/>
        </p:nvSpPr>
        <p:spPr bwMode="auto">
          <a:xfrm>
            <a:off x="1966566" y="4821870"/>
            <a:ext cx="1796389" cy="895630"/>
          </a:xfrm>
          <a:prstGeom prst="rect">
            <a:avLst/>
          </a:prstGeom>
          <a:noFill/>
          <a:ln w="12700">
            <a:noFill/>
            <a:miter lim="800000"/>
            <a:headEnd/>
            <a:tailEnd/>
          </a:ln>
          <a:effectLst/>
        </p:spPr>
        <p:txBody>
          <a:bodyPr wrap="square" lIns="64008" tIns="32004" rIns="64008" bIns="32004">
            <a:spAutoFit/>
          </a:bodyPr>
          <a:lstStyle/>
          <a:p>
            <a:pPr algn="ctr">
              <a:defRPr/>
            </a:pPr>
            <a:r>
              <a:rPr lang="en-US" kern="0" dirty="0">
                <a:solidFill>
                  <a:sysClr val="windowText" lastClr="000000"/>
                </a:solidFill>
                <a:latin typeface="Arial" pitchFamily="-107" charset="0"/>
                <a:ea typeface="Arial" pitchFamily="-107" charset="0"/>
                <a:cs typeface="Arial" pitchFamily="-107" charset="0"/>
              </a:rPr>
              <a:t>Heterogeneous</a:t>
            </a:r>
          </a:p>
          <a:p>
            <a:pPr algn="ctr">
              <a:defRPr/>
            </a:pPr>
            <a:r>
              <a:rPr lang="en-US" kern="0" dirty="0">
                <a:solidFill>
                  <a:sysClr val="windowText" lastClr="000000"/>
                </a:solidFill>
                <a:latin typeface="Arial" pitchFamily="-107" charset="0"/>
                <a:ea typeface="Arial" pitchFamily="-107" charset="0"/>
                <a:cs typeface="Arial" pitchFamily="-107" charset="0"/>
              </a:rPr>
              <a:t>Processors and </a:t>
            </a:r>
          </a:p>
          <a:p>
            <a:pPr algn="ctr">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28" name="Text Box 20" descr="90%"/>
          <p:cNvSpPr txBox="1">
            <a:spLocks noChangeArrowheads="1"/>
          </p:cNvSpPr>
          <p:nvPr/>
        </p:nvSpPr>
        <p:spPr bwMode="auto">
          <a:xfrm>
            <a:off x="4222252" y="3979561"/>
            <a:ext cx="2258492" cy="341632"/>
          </a:xfrm>
          <a:prstGeom prst="rect">
            <a:avLst/>
          </a:prstGeom>
          <a:noFill/>
          <a:ln w="12700">
            <a:noFill/>
            <a:miter lim="800000"/>
            <a:headEnd/>
            <a:tailEnd/>
          </a:ln>
          <a:effectLst/>
        </p:spPr>
        <p:txBody>
          <a:bodyPr wrap="square" lIns="64008" tIns="32004" rIns="64008" bIns="32004">
            <a:spAutoFit/>
          </a:bodyPr>
          <a:lstStyle/>
          <a:p>
            <a:pPr algn="ctr">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29" name="Line 15"/>
          <p:cNvSpPr>
            <a:spLocks noChangeShapeType="1"/>
          </p:cNvSpPr>
          <p:nvPr/>
        </p:nvSpPr>
        <p:spPr bwMode="auto">
          <a:xfrm flipV="1">
            <a:off x="3506641" y="4076506"/>
            <a:ext cx="697185" cy="62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0" name="Text Box 24" descr="90%"/>
          <p:cNvSpPr txBox="1">
            <a:spLocks noChangeArrowheads="1"/>
          </p:cNvSpPr>
          <p:nvPr/>
        </p:nvSpPr>
        <p:spPr bwMode="auto">
          <a:xfrm>
            <a:off x="7132432" y="4746245"/>
            <a:ext cx="2925968" cy="3416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square" lIns="64008" tIns="32004" rIns="64008" bIns="32004">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ctr" eaLnBrk="1" fontAlgn="base" hangingPunct="1">
              <a:spcBef>
                <a:spcPct val="0"/>
              </a:spcBef>
              <a:spcAft>
                <a:spcPct val="0"/>
              </a:spcAft>
            </a:pPr>
            <a:r>
              <a:rPr lang="en-US" sz="1800" dirty="0">
                <a:solidFill>
                  <a:srgbClr val="000000"/>
                </a:solidFill>
              </a:rPr>
              <a:t>Persistent Memory/Storage</a:t>
            </a:r>
          </a:p>
        </p:txBody>
      </p:sp>
      <p:pic>
        <p:nvPicPr>
          <p:cNvPr id="31" name="Content Placeholder 6" descr="barcelona-die-photo-color.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209800" y="3505201"/>
            <a:ext cx="1312168" cy="1279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descr="dim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800000" flipV="1">
            <a:off x="4203825" y="3450055"/>
            <a:ext cx="2304256" cy="549297"/>
          </a:xfrm>
          <a:prstGeom prst="rect">
            <a:avLst/>
          </a:prstGeom>
        </p:spPr>
      </p:pic>
      <p:pic>
        <p:nvPicPr>
          <p:cNvPr id="35" name="Picture 34"/>
          <p:cNvPicPr>
            <a:picLocks noChangeAspect="1"/>
          </p:cNvPicPr>
          <p:nvPr/>
        </p:nvPicPr>
        <p:blipFill>
          <a:blip r:embed="rId10"/>
          <a:stretch>
            <a:fillRect/>
          </a:stretch>
        </p:blipFill>
        <p:spPr>
          <a:xfrm>
            <a:off x="7205266" y="3620024"/>
            <a:ext cx="1554690" cy="1003885"/>
          </a:xfrm>
          <a:prstGeom prst="rect">
            <a:avLst/>
          </a:prstGeom>
        </p:spPr>
      </p:pic>
      <p:sp>
        <p:nvSpPr>
          <p:cNvPr id="36" name="Line 15"/>
          <p:cNvSpPr>
            <a:spLocks noChangeShapeType="1"/>
          </p:cNvSpPr>
          <p:nvPr/>
        </p:nvSpPr>
        <p:spPr bwMode="auto">
          <a:xfrm flipV="1">
            <a:off x="6508082" y="4092641"/>
            <a:ext cx="697185" cy="62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7" name="Line 15"/>
          <p:cNvSpPr>
            <a:spLocks noChangeShapeType="1"/>
          </p:cNvSpPr>
          <p:nvPr/>
        </p:nvSpPr>
        <p:spPr bwMode="auto">
          <a:xfrm flipV="1">
            <a:off x="3855232" y="4495800"/>
            <a:ext cx="640569" cy="1221699"/>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8" name="Line 15"/>
          <p:cNvSpPr>
            <a:spLocks noChangeShapeType="1"/>
          </p:cNvSpPr>
          <p:nvPr/>
        </p:nvSpPr>
        <p:spPr bwMode="auto">
          <a:xfrm flipV="1">
            <a:off x="5486400" y="4898557"/>
            <a:ext cx="0" cy="440303"/>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2" name="TextBox 1"/>
          <p:cNvSpPr txBox="1"/>
          <p:nvPr/>
        </p:nvSpPr>
        <p:spPr>
          <a:xfrm>
            <a:off x="6290638" y="5229200"/>
            <a:ext cx="4286751" cy="1107996"/>
          </a:xfrm>
          <a:prstGeom prst="rect">
            <a:avLst/>
          </a:prstGeom>
          <a:noFill/>
        </p:spPr>
        <p:txBody>
          <a:bodyPr wrap="square" rtlCol="0">
            <a:spAutoFit/>
          </a:bodyPr>
          <a:lstStyle/>
          <a:p>
            <a:pPr algn="ctr"/>
            <a:r>
              <a:rPr lang="en-US" sz="2200" b="1" dirty="0">
                <a:solidFill>
                  <a:srgbClr val="FF0000"/>
                </a:solidFill>
              </a:rPr>
              <a:t>Broad research </a:t>
            </a:r>
          </a:p>
          <a:p>
            <a:pPr algn="ctr"/>
            <a:r>
              <a:rPr lang="en-US" sz="2200" b="1" dirty="0">
                <a:solidFill>
                  <a:srgbClr val="FF0000"/>
                </a:solidFill>
              </a:rPr>
              <a:t>spanning apps, systems, logic</a:t>
            </a:r>
          </a:p>
          <a:p>
            <a:pPr algn="ctr"/>
            <a:r>
              <a:rPr lang="en-US" sz="2200" b="1" dirty="0">
                <a:solidFill>
                  <a:srgbClr val="FF0000"/>
                </a:solidFill>
              </a:rPr>
              <a:t>with architecture at the center</a:t>
            </a:r>
          </a:p>
        </p:txBody>
      </p:sp>
      <p:sp>
        <p:nvSpPr>
          <p:cNvPr id="26" name="Title 1"/>
          <p:cNvSpPr>
            <a:spLocks noGrp="1"/>
          </p:cNvSpPr>
          <p:nvPr>
            <p:ph type="title"/>
          </p:nvPr>
        </p:nvSpPr>
        <p:spPr>
          <a:xfrm>
            <a:off x="304800" y="152400"/>
            <a:ext cx="11430000" cy="1066800"/>
          </a:xfrm>
        </p:spPr>
        <p:txBody>
          <a:bodyPr/>
          <a:lstStyle/>
          <a:p>
            <a:r>
              <a:rPr lang="en-US" b="1" dirty="0"/>
              <a:t>Current Research Focus Areas</a:t>
            </a:r>
          </a:p>
        </p:txBody>
      </p:sp>
      <p:sp>
        <p:nvSpPr>
          <p:cNvPr id="23" name="Marcador de número de diapositiva 9">
            <a:extLst>
              <a:ext uri="{FF2B5EF4-FFF2-40B4-BE49-F238E27FC236}">
                <a16:creationId xmlns:a16="http://schemas.microsoft.com/office/drawing/2014/main" id="{B2B5A53C-3739-FD4E-B2F4-976EC404ED97}"/>
              </a:ext>
            </a:extLst>
          </p:cNvPr>
          <p:cNvSpPr>
            <a:spLocks noGrp="1"/>
          </p:cNvSpPr>
          <p:nvPr>
            <p:ph type="sldNum" sz="quarter" idx="11"/>
          </p:nvPr>
        </p:nvSpPr>
        <p:spPr>
          <a:xfrm>
            <a:off x="8077200" y="6243638"/>
            <a:ext cx="2133600" cy="457200"/>
          </a:xfrm>
        </p:spPr>
        <p:txBody>
          <a:bodyPr/>
          <a:lstStyle/>
          <a:p>
            <a:fld id="{323594FA-E141-4234-AE05-360401972BE7}" type="slidenum">
              <a:rPr lang="en-US" altLang="en-US" smtClean="0">
                <a:solidFill>
                  <a:srgbClr val="000000"/>
                </a:solidFill>
              </a:rPr>
              <a:pPr/>
              <a:t>10</a:t>
            </a:fld>
            <a:endParaRPr lang="en-US" altLang="en-US" dirty="0">
              <a:solidFill>
                <a:srgbClr val="000000"/>
              </a:solidFill>
            </a:endParaRPr>
          </a:p>
        </p:txBody>
      </p:sp>
    </p:spTree>
    <p:extLst>
      <p:ext uri="{BB962C8B-B14F-4D97-AF65-F5344CB8AC3E}">
        <p14:creationId xmlns:p14="http://schemas.microsoft.com/office/powerpoint/2010/main" val="240611627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Title 1">
            <a:extLst>
              <a:ext uri="{FF2B5EF4-FFF2-40B4-BE49-F238E27FC236}">
                <a16:creationId xmlns:a16="http://schemas.microsoft.com/office/drawing/2014/main" id="{860416FA-746E-1A48-9739-2BDEB484DF75}"/>
              </a:ext>
            </a:extLst>
          </p:cNvPr>
          <p:cNvSpPr>
            <a:spLocks noGrp="1" noChangeArrowheads="1"/>
          </p:cNvSpPr>
          <p:nvPr>
            <p:ph type="title"/>
          </p:nvPr>
        </p:nvSpPr>
        <p:spPr/>
        <p:txBody>
          <a:bodyPr/>
          <a:lstStyle/>
          <a:p>
            <a:r>
              <a:rPr lang="en-US" altLang="en-US" b="1" dirty="0">
                <a:ea typeface="ＭＳ Ｐゴシック" panose="020B0600070205080204" pitchFamily="34" charset="-128"/>
              </a:rPr>
              <a:t>Course Website</a:t>
            </a:r>
          </a:p>
        </p:txBody>
      </p:sp>
      <p:sp>
        <p:nvSpPr>
          <p:cNvPr id="413698" name="Content Placeholder 2">
            <a:extLst>
              <a:ext uri="{FF2B5EF4-FFF2-40B4-BE49-F238E27FC236}">
                <a16:creationId xmlns:a16="http://schemas.microsoft.com/office/drawing/2014/main" id="{9ADFB59A-2B23-3145-B878-0E4579E5BC5B}"/>
              </a:ext>
            </a:extLst>
          </p:cNvPr>
          <p:cNvSpPr>
            <a:spLocks noGrp="1" noChangeArrowheads="1"/>
          </p:cNvSpPr>
          <p:nvPr>
            <p:ph idx="1"/>
          </p:nvPr>
        </p:nvSpPr>
        <p:spPr/>
        <p:txBody>
          <a:bodyPr/>
          <a:lstStyle/>
          <a:p>
            <a:endParaRPr lang="en-US" altLang="en-US" dirty="0">
              <a:ea typeface="ＭＳ Ｐゴシック" panose="020B0600070205080204" pitchFamily="34" charset="-128"/>
            </a:endParaRPr>
          </a:p>
          <a:p>
            <a:r>
              <a:rPr lang="en-US" dirty="0">
                <a:hlinkClick r:id="rId2"/>
              </a:rPr>
              <a:t>https://safari.ethz.ch/projects_and_seminars/fall2022/doku.php?id=ramulator</a:t>
            </a:r>
            <a:endParaRPr lang="en-US" dirty="0"/>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Useful information about the course</a:t>
            </a: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Check your email frequently for announcements</a:t>
            </a:r>
          </a:p>
          <a:p>
            <a:pPr marL="0" indent="0">
              <a:buNone/>
            </a:pP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413699" name="Slide Number Placeholder 3">
            <a:extLst>
              <a:ext uri="{FF2B5EF4-FFF2-40B4-BE49-F238E27FC236}">
                <a16:creationId xmlns:a16="http://schemas.microsoft.com/office/drawing/2014/main" id="{CC612AE1-2F43-DE49-BCF6-3B685DD85D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4B289BBC-22D5-144F-A3F4-4049C2AFE7AF}" type="slidenum">
              <a:rPr lang="en-US" altLang="en-US">
                <a:solidFill>
                  <a:srgbClr val="000000"/>
                </a:solidFill>
                <a:latin typeface="Garamond" panose="02020404030301010803" pitchFamily="18" charset="0"/>
              </a:rPr>
              <a:pPr>
                <a:defRPr/>
              </a:pPr>
              <a:t>11</a:t>
            </a:fld>
            <a:endParaRPr lang="en-US" altLang="en-US">
              <a:solidFill>
                <a:srgbClr val="000000"/>
              </a:solidFill>
              <a:latin typeface="Garamond" panose="02020404030301010803" pitchFamily="18" charset="0"/>
            </a:endParaRPr>
          </a:p>
        </p:txBody>
      </p:sp>
    </p:spTree>
    <p:extLst>
      <p:ext uri="{BB962C8B-B14F-4D97-AF65-F5344CB8AC3E}">
        <p14:creationId xmlns:p14="http://schemas.microsoft.com/office/powerpoint/2010/main" val="1908779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b="1" dirty="0">
                <a:ea typeface="ＭＳ Ｐゴシック" panose="020B0600070205080204" pitchFamily="34" charset="-128"/>
              </a:rPr>
              <a:t>Course Schedule (Tentative)</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p:txBody>
          <a:bodyPr/>
          <a:lstStyle/>
          <a:p>
            <a:r>
              <a:rPr lang="en-US" altLang="en-US" b="1" dirty="0">
                <a:ea typeface="ＭＳ Ｐゴシック" panose="020B0600070205080204" pitchFamily="34" charset="-128"/>
              </a:rPr>
              <a:t>Week 1 (This meeting): </a:t>
            </a:r>
            <a:r>
              <a:rPr lang="en-US" altLang="en-US" dirty="0">
                <a:ea typeface="ＭＳ Ｐゴシック" panose="020B0600070205080204" pitchFamily="34" charset="-128"/>
              </a:rPr>
              <a:t>Introduction and logistics.</a:t>
            </a:r>
          </a:p>
          <a:p>
            <a:pPr lvl="1"/>
            <a:r>
              <a:rPr lang="en-US" altLang="en-US" dirty="0">
                <a:ea typeface="ＭＳ Ｐゴシック" panose="020B0600070205080204" pitchFamily="34" charset="-128"/>
              </a:rPr>
              <a:t>Read the course materials.</a:t>
            </a:r>
          </a:p>
          <a:p>
            <a:pPr lvl="1">
              <a:spcAft>
                <a:spcPts val="600"/>
              </a:spcAft>
            </a:pPr>
            <a:r>
              <a:rPr lang="en-US" altLang="en-US" dirty="0">
                <a:ea typeface="ＭＳ Ｐゴシック" panose="020B0600070205080204" pitchFamily="34" charset="-128"/>
              </a:rPr>
              <a:t>Start to think about your own project ideas and write to us for comments.</a:t>
            </a:r>
          </a:p>
          <a:p>
            <a:r>
              <a:rPr lang="en-US" altLang="en-US" b="1" dirty="0">
                <a:ea typeface="ＭＳ Ｐゴシック" panose="020B0600070205080204" pitchFamily="34" charset="-128"/>
              </a:rPr>
              <a:t>Week 2:</a:t>
            </a:r>
            <a:r>
              <a:rPr lang="en-US" altLang="en-US" dirty="0">
                <a:ea typeface="ＭＳ Ｐゴシック" panose="020B0600070205080204" pitchFamily="34" charset="-128"/>
              </a:rPr>
              <a:t> Introduction to available projects defined by us.</a:t>
            </a:r>
          </a:p>
          <a:p>
            <a:r>
              <a:rPr lang="en-US" altLang="en-US" b="1" dirty="0">
                <a:ea typeface="ＭＳ Ｐゴシック" panose="020B0600070205080204" pitchFamily="34" charset="-128"/>
              </a:rPr>
              <a:t>Week 3: </a:t>
            </a:r>
            <a:r>
              <a:rPr lang="en-US" altLang="en-US" dirty="0" err="1">
                <a:ea typeface="ＭＳ Ｐゴシック" panose="020B0600070205080204" pitchFamily="34" charset="-128"/>
              </a:rPr>
              <a:t>Ramulator</a:t>
            </a:r>
            <a:r>
              <a:rPr lang="en-US" altLang="en-US" dirty="0">
                <a:ea typeface="ＭＳ Ｐゴシック" panose="020B0600070205080204" pitchFamily="34" charset="-128"/>
              </a:rPr>
              <a:t> Tutorial</a:t>
            </a:r>
          </a:p>
          <a:p>
            <a:pPr lvl="1"/>
            <a:r>
              <a:rPr lang="en-US" altLang="en-US" dirty="0">
                <a:ea typeface="ＭＳ Ｐゴシック" panose="020B0600070205080204" pitchFamily="34" charset="-128"/>
              </a:rPr>
              <a:t>You should have picked or proposed a project by this meeting.</a:t>
            </a:r>
          </a:p>
          <a:p>
            <a:r>
              <a:rPr lang="en-US" altLang="en-US" b="1" dirty="0">
                <a:ea typeface="ＭＳ Ｐゴシック" panose="020B0600070205080204" pitchFamily="34" charset="-128"/>
              </a:rPr>
              <a:t>Week 4 - 8: </a:t>
            </a:r>
            <a:r>
              <a:rPr lang="en-US" altLang="en-US" dirty="0">
                <a:ea typeface="ＭＳ Ｐゴシック" panose="020B0600070205080204" pitchFamily="34" charset="-128"/>
              </a:rPr>
              <a:t>Past paper presentations.</a:t>
            </a:r>
          </a:p>
          <a:p>
            <a:pPr lvl="1"/>
            <a:r>
              <a:rPr lang="en-US" altLang="en-US" dirty="0">
                <a:ea typeface="ＭＳ Ｐゴシック" panose="020B0600070205080204" pitchFamily="34" charset="-128"/>
              </a:rPr>
              <a:t>Update meetings w/ your supervisor.</a:t>
            </a:r>
          </a:p>
          <a:p>
            <a:r>
              <a:rPr lang="en-US" altLang="en-US" b="1" dirty="0">
                <a:ea typeface="ＭＳ Ｐゴシック" panose="020B0600070205080204" pitchFamily="34" charset="-128"/>
              </a:rPr>
              <a:t>Week 9: </a:t>
            </a:r>
            <a:r>
              <a:rPr lang="en-US" altLang="en-US" dirty="0">
                <a:ea typeface="ＭＳ Ｐゴシック" panose="020B0600070205080204" pitchFamily="34" charset="-128"/>
              </a:rPr>
              <a:t>Milestone presentation.</a:t>
            </a:r>
          </a:p>
          <a:p>
            <a:pPr lvl="1"/>
            <a:r>
              <a:rPr lang="en-US" altLang="en-US" dirty="0">
                <a:ea typeface="ＭＳ Ｐゴシック" panose="020B0600070205080204" pitchFamily="34" charset="-128"/>
              </a:rPr>
              <a:t>Share your progress. What have you achieved? What challenges are you facing?</a:t>
            </a:r>
          </a:p>
          <a:p>
            <a:r>
              <a:rPr lang="en-US" altLang="en-US" b="1" dirty="0">
                <a:ea typeface="ＭＳ Ｐゴシック" panose="020B0600070205080204" pitchFamily="34" charset="-128"/>
              </a:rPr>
              <a:t>Week 10+: </a:t>
            </a:r>
            <a:r>
              <a:rPr lang="en-US" altLang="en-US" dirty="0">
                <a:ea typeface="ＭＳ Ｐゴシック" panose="020B0600070205080204" pitchFamily="34" charset="-128"/>
              </a:rPr>
              <a:t>Update meetings w/ your supervisor.</a:t>
            </a:r>
          </a:p>
          <a:p>
            <a:r>
              <a:rPr lang="en-US" altLang="en-US" b="1" dirty="0">
                <a:ea typeface="ＭＳ Ｐゴシック" panose="020B0600070205080204" pitchFamily="34" charset="-128"/>
              </a:rPr>
              <a:t>Date TBD:</a:t>
            </a:r>
            <a:r>
              <a:rPr lang="en-US" altLang="en-US" dirty="0">
                <a:ea typeface="ＭＳ Ｐゴシック" panose="020B0600070205080204" pitchFamily="34" charset="-128"/>
              </a:rPr>
              <a:t> Final presentation.</a:t>
            </a:r>
          </a:p>
          <a:p>
            <a:endParaRPr lang="en-US" altLang="en-US" dirty="0">
              <a:ea typeface="ＭＳ Ｐゴシック" panose="020B0600070205080204" pitchFamily="34" charset="-128"/>
            </a:endParaRPr>
          </a:p>
          <a:p>
            <a:endParaRPr lang="en-US" altLang="en-US" b="1" dirty="0">
              <a:ea typeface="ＭＳ Ｐゴシック" panose="020B0600070205080204" pitchFamily="34" charset="-128"/>
            </a:endParaRP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600">
                <a:solidFill>
                  <a:srgbClr val="000000"/>
                </a:solidFill>
                <a:latin typeface="Garamond" panose="02020404030301010803" pitchFamily="18" charset="0"/>
              </a:rPr>
              <a:pPr>
                <a:spcBef>
                  <a:spcPct val="0"/>
                </a:spcBef>
                <a:buClrTx/>
                <a:buSzTx/>
                <a:buNone/>
                <a:defRPr/>
              </a:pPr>
              <a:t>12</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4323515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114">
                                            <p:txEl>
                                              <p:pRg st="0" end="0"/>
                                            </p:txEl>
                                          </p:spTgt>
                                        </p:tgtEl>
                                        <p:attrNameLst>
                                          <p:attrName>style.visibility</p:attrName>
                                        </p:attrNameLst>
                                      </p:cBhvr>
                                      <p:to>
                                        <p:strVal val="visible"/>
                                      </p:to>
                                    </p:set>
                                    <p:animEffect transition="in" filter="fade">
                                      <p:cBhvr>
                                        <p:cTn id="7" dur="500"/>
                                        <p:tgtEl>
                                          <p:spTgt spid="901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114">
                                            <p:txEl>
                                              <p:pRg st="1" end="1"/>
                                            </p:txEl>
                                          </p:spTgt>
                                        </p:tgtEl>
                                        <p:attrNameLst>
                                          <p:attrName>style.visibility</p:attrName>
                                        </p:attrNameLst>
                                      </p:cBhvr>
                                      <p:to>
                                        <p:strVal val="visible"/>
                                      </p:to>
                                    </p:set>
                                    <p:animEffect transition="in" filter="fade">
                                      <p:cBhvr>
                                        <p:cTn id="10" dur="500"/>
                                        <p:tgtEl>
                                          <p:spTgt spid="9011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114">
                                            <p:txEl>
                                              <p:pRg st="2" end="2"/>
                                            </p:txEl>
                                          </p:spTgt>
                                        </p:tgtEl>
                                        <p:attrNameLst>
                                          <p:attrName>style.visibility</p:attrName>
                                        </p:attrNameLst>
                                      </p:cBhvr>
                                      <p:to>
                                        <p:strVal val="visible"/>
                                      </p:to>
                                    </p:set>
                                    <p:animEffect transition="in" filter="fade">
                                      <p:cBhvr>
                                        <p:cTn id="13" dur="500"/>
                                        <p:tgtEl>
                                          <p:spTgt spid="9011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0114">
                                            <p:txEl>
                                              <p:pRg st="3" end="3"/>
                                            </p:txEl>
                                          </p:spTgt>
                                        </p:tgtEl>
                                        <p:attrNameLst>
                                          <p:attrName>style.visibility</p:attrName>
                                        </p:attrNameLst>
                                      </p:cBhvr>
                                      <p:to>
                                        <p:strVal val="visible"/>
                                      </p:to>
                                    </p:set>
                                    <p:animEffect transition="in" filter="fade">
                                      <p:cBhvr>
                                        <p:cTn id="18" dur="500"/>
                                        <p:tgtEl>
                                          <p:spTgt spid="9011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0114">
                                            <p:txEl>
                                              <p:pRg st="4" end="4"/>
                                            </p:txEl>
                                          </p:spTgt>
                                        </p:tgtEl>
                                        <p:attrNameLst>
                                          <p:attrName>style.visibility</p:attrName>
                                        </p:attrNameLst>
                                      </p:cBhvr>
                                      <p:to>
                                        <p:strVal val="visible"/>
                                      </p:to>
                                    </p:set>
                                    <p:animEffect transition="in" filter="fade">
                                      <p:cBhvr>
                                        <p:cTn id="23" dur="500"/>
                                        <p:tgtEl>
                                          <p:spTgt spid="90114">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0114">
                                            <p:txEl>
                                              <p:pRg st="5" end="5"/>
                                            </p:txEl>
                                          </p:spTgt>
                                        </p:tgtEl>
                                        <p:attrNameLst>
                                          <p:attrName>style.visibility</p:attrName>
                                        </p:attrNameLst>
                                      </p:cBhvr>
                                      <p:to>
                                        <p:strVal val="visible"/>
                                      </p:to>
                                    </p:set>
                                    <p:animEffect transition="in" filter="fade">
                                      <p:cBhvr>
                                        <p:cTn id="26" dur="500"/>
                                        <p:tgtEl>
                                          <p:spTgt spid="90114">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0114">
                                            <p:txEl>
                                              <p:pRg st="6" end="6"/>
                                            </p:txEl>
                                          </p:spTgt>
                                        </p:tgtEl>
                                        <p:attrNameLst>
                                          <p:attrName>style.visibility</p:attrName>
                                        </p:attrNameLst>
                                      </p:cBhvr>
                                      <p:to>
                                        <p:strVal val="visible"/>
                                      </p:to>
                                    </p:set>
                                    <p:animEffect transition="in" filter="fade">
                                      <p:cBhvr>
                                        <p:cTn id="31" dur="500"/>
                                        <p:tgtEl>
                                          <p:spTgt spid="90114">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0114">
                                            <p:txEl>
                                              <p:pRg st="7" end="7"/>
                                            </p:txEl>
                                          </p:spTgt>
                                        </p:tgtEl>
                                        <p:attrNameLst>
                                          <p:attrName>style.visibility</p:attrName>
                                        </p:attrNameLst>
                                      </p:cBhvr>
                                      <p:to>
                                        <p:strVal val="visible"/>
                                      </p:to>
                                    </p:set>
                                    <p:animEffect transition="in" filter="fade">
                                      <p:cBhvr>
                                        <p:cTn id="34" dur="500"/>
                                        <p:tgtEl>
                                          <p:spTgt spid="90114">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0114">
                                            <p:txEl>
                                              <p:pRg st="8" end="8"/>
                                            </p:txEl>
                                          </p:spTgt>
                                        </p:tgtEl>
                                        <p:attrNameLst>
                                          <p:attrName>style.visibility</p:attrName>
                                        </p:attrNameLst>
                                      </p:cBhvr>
                                      <p:to>
                                        <p:strVal val="visible"/>
                                      </p:to>
                                    </p:set>
                                    <p:animEffect transition="in" filter="fade">
                                      <p:cBhvr>
                                        <p:cTn id="39" dur="500"/>
                                        <p:tgtEl>
                                          <p:spTgt spid="90114">
                                            <p:txEl>
                                              <p:pRg st="8" end="8"/>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90114">
                                            <p:txEl>
                                              <p:pRg st="9" end="9"/>
                                            </p:txEl>
                                          </p:spTgt>
                                        </p:tgtEl>
                                        <p:attrNameLst>
                                          <p:attrName>style.visibility</p:attrName>
                                        </p:attrNameLst>
                                      </p:cBhvr>
                                      <p:to>
                                        <p:strVal val="visible"/>
                                      </p:to>
                                    </p:set>
                                    <p:animEffect transition="in" filter="fade">
                                      <p:cBhvr>
                                        <p:cTn id="42" dur="500"/>
                                        <p:tgtEl>
                                          <p:spTgt spid="90114">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0114">
                                            <p:txEl>
                                              <p:pRg st="10" end="10"/>
                                            </p:txEl>
                                          </p:spTgt>
                                        </p:tgtEl>
                                        <p:attrNameLst>
                                          <p:attrName>style.visibility</p:attrName>
                                        </p:attrNameLst>
                                      </p:cBhvr>
                                      <p:to>
                                        <p:strVal val="visible"/>
                                      </p:to>
                                    </p:set>
                                    <p:animEffect transition="in" filter="fade">
                                      <p:cBhvr>
                                        <p:cTn id="47" dur="500"/>
                                        <p:tgtEl>
                                          <p:spTgt spid="90114">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0114">
                                            <p:txEl>
                                              <p:pRg st="11" end="11"/>
                                            </p:txEl>
                                          </p:spTgt>
                                        </p:tgtEl>
                                        <p:attrNameLst>
                                          <p:attrName>style.visibility</p:attrName>
                                        </p:attrNameLst>
                                      </p:cBhvr>
                                      <p:to>
                                        <p:strVal val="visible"/>
                                      </p:to>
                                    </p:set>
                                    <p:animEffect transition="in" filter="fade">
                                      <p:cBhvr>
                                        <p:cTn id="52" dur="500"/>
                                        <p:tgtEl>
                                          <p:spTgt spid="9011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b="1" dirty="0">
                <a:ea typeface="ＭＳ Ｐゴシック" panose="020B0600070205080204" pitchFamily="34" charset="-128"/>
              </a:rPr>
              <a:t>Project Proposal</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p:txBody>
          <a:bodyPr/>
          <a:lstStyle/>
          <a:p>
            <a:r>
              <a:rPr lang="en-US" altLang="en-US" b="1" dirty="0">
                <a:ea typeface="ＭＳ Ｐゴシック" panose="020B0600070205080204" pitchFamily="34" charset="-128"/>
              </a:rPr>
              <a:t>Motivation</a:t>
            </a:r>
          </a:p>
          <a:p>
            <a:pPr lvl="1"/>
            <a:r>
              <a:rPr lang="en-US" altLang="en-US" dirty="0">
                <a:ea typeface="ＭＳ Ｐゴシック" panose="020B0600070205080204" pitchFamily="34" charset="-128"/>
              </a:rPr>
              <a:t>Why do you want to work on this project?</a:t>
            </a:r>
          </a:p>
          <a:p>
            <a:pPr lvl="1"/>
            <a:r>
              <a:rPr lang="en-US" altLang="en-US" dirty="0">
                <a:ea typeface="ＭＳ Ｐゴシック" panose="020B0600070205080204" pitchFamily="34" charset="-128"/>
              </a:rPr>
              <a:t>Why is it important? Any insight from prior work? Is there a problem to solve?</a:t>
            </a:r>
          </a:p>
          <a:p>
            <a:pPr lvl="1"/>
            <a:endParaRPr lang="en-US" altLang="en-US" dirty="0">
              <a:ea typeface="ＭＳ Ｐゴシック" panose="020B0600070205080204" pitchFamily="34" charset="-128"/>
            </a:endParaRPr>
          </a:p>
          <a:p>
            <a:r>
              <a:rPr lang="en-US" altLang="en-US" b="1" dirty="0">
                <a:ea typeface="ＭＳ Ｐゴシック" panose="020B0600070205080204" pitchFamily="34" charset="-128"/>
              </a:rPr>
              <a:t>Goal</a:t>
            </a:r>
          </a:p>
          <a:p>
            <a:pPr lvl="1"/>
            <a:r>
              <a:rPr lang="en-US" altLang="en-US" dirty="0">
                <a:ea typeface="ＭＳ Ｐゴシック" panose="020B0600070205080204" pitchFamily="34" charset="-128"/>
              </a:rPr>
              <a:t>What do you want to achieve?</a:t>
            </a:r>
          </a:p>
          <a:p>
            <a:pPr lvl="1"/>
            <a:r>
              <a:rPr lang="en-US" altLang="en-US" dirty="0">
                <a:ea typeface="ＭＳ Ｐゴシック" panose="020B0600070205080204" pitchFamily="34" charset="-128"/>
              </a:rPr>
              <a:t>Be precise and practical.</a:t>
            </a:r>
          </a:p>
          <a:p>
            <a:pPr lvl="1"/>
            <a:r>
              <a:rPr lang="en-US" altLang="en-US" dirty="0">
                <a:ea typeface="ＭＳ Ｐゴシック" panose="020B0600070205080204" pitchFamily="34" charset="-128"/>
              </a:rPr>
              <a:t>If possible, define a primary goal (i.e., meet the goal minimally) and secondary goals.</a:t>
            </a:r>
          </a:p>
          <a:p>
            <a:pPr lvl="1"/>
            <a:endParaRPr lang="en-US" altLang="en-US" dirty="0">
              <a:ea typeface="ＭＳ Ｐゴシック" panose="020B0600070205080204" pitchFamily="34" charset="-128"/>
            </a:endParaRPr>
          </a:p>
          <a:p>
            <a:r>
              <a:rPr lang="en-US" altLang="en-US" b="1" dirty="0">
                <a:ea typeface="ＭＳ Ｐゴシック" panose="020B0600070205080204" pitchFamily="34" charset="-128"/>
              </a:rPr>
              <a:t>Expected Results</a:t>
            </a:r>
          </a:p>
          <a:p>
            <a:pPr lvl="1"/>
            <a:r>
              <a:rPr lang="en-US" altLang="en-US" dirty="0">
                <a:ea typeface="ＭＳ Ｐゴシック" panose="020B0600070205080204" pitchFamily="34" charset="-128"/>
              </a:rPr>
              <a:t>What are the deliverables of the project?</a:t>
            </a:r>
          </a:p>
          <a:p>
            <a:pPr lvl="1"/>
            <a:r>
              <a:rPr lang="en-US" altLang="en-US" dirty="0">
                <a:ea typeface="ＭＳ Ｐゴシック" panose="020B0600070205080204" pitchFamily="34" charset="-128"/>
              </a:rPr>
              <a:t>What do you plan to show in the final presentation?</a:t>
            </a: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600">
                <a:solidFill>
                  <a:srgbClr val="000000"/>
                </a:solidFill>
                <a:latin typeface="Garamond" panose="02020404030301010803" pitchFamily="18" charset="0"/>
              </a:rPr>
              <a:pPr>
                <a:spcBef>
                  <a:spcPct val="0"/>
                </a:spcBef>
                <a:buClrTx/>
                <a:buSzTx/>
                <a:buNone/>
                <a:defRPr/>
              </a:pPr>
              <a:t>13</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6411443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0114">
                                            <p:txEl>
                                              <p:pRg st="0" end="0"/>
                                            </p:txEl>
                                          </p:spTgt>
                                        </p:tgtEl>
                                        <p:attrNameLst>
                                          <p:attrName>style.visibility</p:attrName>
                                        </p:attrNameLst>
                                      </p:cBhvr>
                                      <p:to>
                                        <p:strVal val="visible"/>
                                      </p:to>
                                    </p:set>
                                    <p:animEffect transition="in" filter="fade">
                                      <p:cBhvr>
                                        <p:cTn id="7" dur="500"/>
                                        <p:tgtEl>
                                          <p:spTgt spid="9011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114">
                                            <p:txEl>
                                              <p:pRg st="1" end="1"/>
                                            </p:txEl>
                                          </p:spTgt>
                                        </p:tgtEl>
                                        <p:attrNameLst>
                                          <p:attrName>style.visibility</p:attrName>
                                        </p:attrNameLst>
                                      </p:cBhvr>
                                      <p:to>
                                        <p:strVal val="visible"/>
                                      </p:to>
                                    </p:set>
                                    <p:animEffect transition="in" filter="fade">
                                      <p:cBhvr>
                                        <p:cTn id="10" dur="500"/>
                                        <p:tgtEl>
                                          <p:spTgt spid="9011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0114">
                                            <p:txEl>
                                              <p:pRg st="2" end="2"/>
                                            </p:txEl>
                                          </p:spTgt>
                                        </p:tgtEl>
                                        <p:attrNameLst>
                                          <p:attrName>style.visibility</p:attrName>
                                        </p:attrNameLst>
                                      </p:cBhvr>
                                      <p:to>
                                        <p:strVal val="visible"/>
                                      </p:to>
                                    </p:set>
                                    <p:animEffect transition="in" filter="fade">
                                      <p:cBhvr>
                                        <p:cTn id="13" dur="500"/>
                                        <p:tgtEl>
                                          <p:spTgt spid="9011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0114">
                                            <p:txEl>
                                              <p:pRg st="4" end="4"/>
                                            </p:txEl>
                                          </p:spTgt>
                                        </p:tgtEl>
                                        <p:attrNameLst>
                                          <p:attrName>style.visibility</p:attrName>
                                        </p:attrNameLst>
                                      </p:cBhvr>
                                      <p:to>
                                        <p:strVal val="visible"/>
                                      </p:to>
                                    </p:set>
                                    <p:animEffect transition="in" filter="fade">
                                      <p:cBhvr>
                                        <p:cTn id="18" dur="500"/>
                                        <p:tgtEl>
                                          <p:spTgt spid="90114">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0114">
                                            <p:txEl>
                                              <p:pRg st="5" end="5"/>
                                            </p:txEl>
                                          </p:spTgt>
                                        </p:tgtEl>
                                        <p:attrNameLst>
                                          <p:attrName>style.visibility</p:attrName>
                                        </p:attrNameLst>
                                      </p:cBhvr>
                                      <p:to>
                                        <p:strVal val="visible"/>
                                      </p:to>
                                    </p:set>
                                    <p:animEffect transition="in" filter="fade">
                                      <p:cBhvr>
                                        <p:cTn id="21" dur="500"/>
                                        <p:tgtEl>
                                          <p:spTgt spid="90114">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0114">
                                            <p:txEl>
                                              <p:pRg st="6" end="6"/>
                                            </p:txEl>
                                          </p:spTgt>
                                        </p:tgtEl>
                                        <p:attrNameLst>
                                          <p:attrName>style.visibility</p:attrName>
                                        </p:attrNameLst>
                                      </p:cBhvr>
                                      <p:to>
                                        <p:strVal val="visible"/>
                                      </p:to>
                                    </p:set>
                                    <p:animEffect transition="in" filter="fade">
                                      <p:cBhvr>
                                        <p:cTn id="24" dur="500"/>
                                        <p:tgtEl>
                                          <p:spTgt spid="90114">
                                            <p:txEl>
                                              <p:pRg st="6" end="6"/>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0114">
                                            <p:txEl>
                                              <p:pRg st="7" end="7"/>
                                            </p:txEl>
                                          </p:spTgt>
                                        </p:tgtEl>
                                        <p:attrNameLst>
                                          <p:attrName>style.visibility</p:attrName>
                                        </p:attrNameLst>
                                      </p:cBhvr>
                                      <p:to>
                                        <p:strVal val="visible"/>
                                      </p:to>
                                    </p:set>
                                    <p:animEffect transition="in" filter="fade">
                                      <p:cBhvr>
                                        <p:cTn id="27" dur="500"/>
                                        <p:tgtEl>
                                          <p:spTgt spid="90114">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0114">
                                            <p:txEl>
                                              <p:pRg st="9" end="9"/>
                                            </p:txEl>
                                          </p:spTgt>
                                        </p:tgtEl>
                                        <p:attrNameLst>
                                          <p:attrName>style.visibility</p:attrName>
                                        </p:attrNameLst>
                                      </p:cBhvr>
                                      <p:to>
                                        <p:strVal val="visible"/>
                                      </p:to>
                                    </p:set>
                                    <p:animEffect transition="in" filter="fade">
                                      <p:cBhvr>
                                        <p:cTn id="32" dur="500"/>
                                        <p:tgtEl>
                                          <p:spTgt spid="90114">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0114">
                                            <p:txEl>
                                              <p:pRg st="10" end="10"/>
                                            </p:txEl>
                                          </p:spTgt>
                                        </p:tgtEl>
                                        <p:attrNameLst>
                                          <p:attrName>style.visibility</p:attrName>
                                        </p:attrNameLst>
                                      </p:cBhvr>
                                      <p:to>
                                        <p:strVal val="visible"/>
                                      </p:to>
                                    </p:set>
                                    <p:animEffect transition="in" filter="fade">
                                      <p:cBhvr>
                                        <p:cTn id="35" dur="500"/>
                                        <p:tgtEl>
                                          <p:spTgt spid="90114">
                                            <p:txEl>
                                              <p:pRg st="10" end="1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90114">
                                            <p:txEl>
                                              <p:pRg st="11" end="11"/>
                                            </p:txEl>
                                          </p:spTgt>
                                        </p:tgtEl>
                                        <p:attrNameLst>
                                          <p:attrName>style.visibility</p:attrName>
                                        </p:attrNameLst>
                                      </p:cBhvr>
                                      <p:to>
                                        <p:strVal val="visible"/>
                                      </p:to>
                                    </p:set>
                                    <p:animEffect transition="in" filter="fade">
                                      <p:cBhvr>
                                        <p:cTn id="38" dur="500"/>
                                        <p:tgtEl>
                                          <p:spTgt spid="9011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59A2-F42E-7B4D-B1B1-FD3A480E10DF}"/>
              </a:ext>
            </a:extLst>
          </p:cNvPr>
          <p:cNvSpPr>
            <a:spLocks noGrp="1"/>
          </p:cNvSpPr>
          <p:nvPr>
            <p:ph type="title"/>
          </p:nvPr>
        </p:nvSpPr>
        <p:spPr/>
        <p:txBody>
          <a:bodyPr/>
          <a:lstStyle/>
          <a:p>
            <a:r>
              <a:rPr lang="en-US" b="1" dirty="0"/>
              <a:t>Course Requirements and Expectations</a:t>
            </a:r>
          </a:p>
        </p:txBody>
      </p:sp>
      <p:sp>
        <p:nvSpPr>
          <p:cNvPr id="3" name="Content Placeholder 2">
            <a:extLst>
              <a:ext uri="{FF2B5EF4-FFF2-40B4-BE49-F238E27FC236}">
                <a16:creationId xmlns:a16="http://schemas.microsoft.com/office/drawing/2014/main" id="{3A850514-FFA1-6B43-85BF-6DAABBB706E9}"/>
              </a:ext>
            </a:extLst>
          </p:cNvPr>
          <p:cNvSpPr>
            <a:spLocks noGrp="1"/>
          </p:cNvSpPr>
          <p:nvPr>
            <p:ph idx="1"/>
          </p:nvPr>
        </p:nvSpPr>
        <p:spPr/>
        <p:txBody>
          <a:bodyPr/>
          <a:lstStyle/>
          <a:p>
            <a:pPr>
              <a:spcBef>
                <a:spcPts val="200"/>
              </a:spcBef>
            </a:pPr>
            <a:r>
              <a:rPr lang="en-US" dirty="0">
                <a:solidFill>
                  <a:srgbClr val="FF0000"/>
                </a:solidFill>
              </a:rPr>
              <a:t>Attendance highly recommended for all meetings</a:t>
            </a:r>
          </a:p>
          <a:p>
            <a:pPr lvl="1">
              <a:spcBef>
                <a:spcPts val="200"/>
              </a:spcBef>
            </a:pPr>
            <a:r>
              <a:rPr lang="en-US" dirty="0"/>
              <a:t>You should actively schedule meetings w/ supervisors to discuss updates</a:t>
            </a:r>
          </a:p>
          <a:p>
            <a:pPr>
              <a:spcBef>
                <a:spcPts val="200"/>
              </a:spcBef>
            </a:pPr>
            <a:endParaRPr lang="en-US" dirty="0"/>
          </a:p>
          <a:p>
            <a:pPr>
              <a:spcBef>
                <a:spcPts val="200"/>
              </a:spcBef>
            </a:pPr>
            <a:r>
              <a:rPr lang="en-US" dirty="0">
                <a:solidFill>
                  <a:srgbClr val="FF0000"/>
                </a:solidFill>
              </a:rPr>
              <a:t>Study the learning materials</a:t>
            </a:r>
          </a:p>
          <a:p>
            <a:pPr>
              <a:spcBef>
                <a:spcPts val="200"/>
              </a:spcBef>
            </a:pPr>
            <a:endParaRPr lang="en-US" dirty="0">
              <a:solidFill>
                <a:srgbClr val="FF0000"/>
              </a:solidFill>
            </a:endParaRPr>
          </a:p>
          <a:p>
            <a:pPr>
              <a:spcBef>
                <a:spcPts val="200"/>
              </a:spcBef>
            </a:pPr>
            <a:r>
              <a:rPr lang="en-US" dirty="0">
                <a:solidFill>
                  <a:srgbClr val="FF0000"/>
                </a:solidFill>
              </a:rPr>
              <a:t>Each student will carry out a hands-on project</a:t>
            </a:r>
          </a:p>
          <a:p>
            <a:pPr lvl="1">
              <a:spcBef>
                <a:spcPts val="200"/>
              </a:spcBef>
            </a:pPr>
            <a:r>
              <a:rPr lang="en-US" dirty="0"/>
              <a:t>Build, implement, code, and design with close engagement from the supervisors</a:t>
            </a:r>
            <a:endParaRPr lang="en-US" sz="1400" dirty="0"/>
          </a:p>
          <a:p>
            <a:pPr lvl="1">
              <a:spcBef>
                <a:spcPts val="200"/>
              </a:spcBef>
            </a:pPr>
            <a:endParaRPr lang="en-US" sz="1400" dirty="0"/>
          </a:p>
          <a:p>
            <a:pPr>
              <a:spcBef>
                <a:spcPts val="200"/>
              </a:spcBef>
            </a:pPr>
            <a:r>
              <a:rPr lang="en-US" dirty="0">
                <a:solidFill>
                  <a:srgbClr val="FF0000"/>
                </a:solidFill>
              </a:rPr>
              <a:t>Participation </a:t>
            </a:r>
          </a:p>
          <a:p>
            <a:pPr lvl="1">
              <a:spcBef>
                <a:spcPts val="200"/>
              </a:spcBef>
            </a:pPr>
            <a:r>
              <a:rPr lang="en-US" dirty="0"/>
              <a:t>Ask questions, contribute thoughts/ideas</a:t>
            </a:r>
          </a:p>
          <a:p>
            <a:pPr lvl="1">
              <a:spcBef>
                <a:spcPts val="200"/>
              </a:spcBef>
            </a:pPr>
            <a:r>
              <a:rPr lang="en-US" dirty="0"/>
              <a:t>Read relevant papers</a:t>
            </a:r>
          </a:p>
          <a:p>
            <a:pPr marL="0" indent="0">
              <a:spcBef>
                <a:spcPts val="200"/>
              </a:spcBef>
              <a:buNone/>
            </a:pPr>
            <a:endParaRPr lang="en-US" sz="1400" dirty="0"/>
          </a:p>
          <a:p>
            <a:pPr marL="0" indent="0">
              <a:spcBef>
                <a:spcPts val="200"/>
              </a:spcBef>
              <a:buNone/>
            </a:pPr>
            <a:r>
              <a:rPr lang="en-US" dirty="0">
                <a:solidFill>
                  <a:srgbClr val="0432FF"/>
                </a:solidFill>
              </a:rPr>
              <a:t>We will help in all projects! </a:t>
            </a:r>
          </a:p>
          <a:p>
            <a:pPr marL="0" indent="0">
              <a:spcBef>
                <a:spcPts val="200"/>
              </a:spcBef>
              <a:buNone/>
            </a:pPr>
            <a:r>
              <a:rPr lang="en-US" dirty="0">
                <a:solidFill>
                  <a:srgbClr val="0432FF"/>
                </a:solidFill>
              </a:rPr>
              <a:t>If your work is really good, you may get it published!</a:t>
            </a:r>
          </a:p>
        </p:txBody>
      </p:sp>
      <p:sp>
        <p:nvSpPr>
          <p:cNvPr id="4" name="Slide Number Placeholder 3">
            <a:extLst>
              <a:ext uri="{FF2B5EF4-FFF2-40B4-BE49-F238E27FC236}">
                <a16:creationId xmlns:a16="http://schemas.microsoft.com/office/drawing/2014/main" id="{20593A90-A0FE-FE45-99E6-1A7DD2AC92AB}"/>
              </a:ext>
            </a:extLst>
          </p:cNvPr>
          <p:cNvSpPr>
            <a:spLocks noGrp="1"/>
          </p:cNvSpPr>
          <p:nvPr>
            <p:ph type="sldNum" sz="quarter" idx="11"/>
          </p:nvPr>
        </p:nvSpPr>
        <p:spPr/>
        <p:txBody>
          <a:bodyPr/>
          <a:lstStyle/>
          <a:p>
            <a:pPr>
              <a:defRPr/>
            </a:pPr>
            <a:fld id="{D1AB0E41-6335-3B40-AB06-F5B4D651A9D6}" type="slidenum">
              <a:rPr lang="en-US" altLang="en-US" smtClean="0"/>
              <a:pPr>
                <a:defRPr/>
              </a:pPr>
              <a:t>14</a:t>
            </a:fld>
            <a:endParaRPr lang="en-US" altLang="en-US" dirty="0"/>
          </a:p>
        </p:txBody>
      </p:sp>
    </p:spTree>
    <p:extLst>
      <p:ext uri="{BB962C8B-B14F-4D97-AF65-F5344CB8AC3E}">
        <p14:creationId xmlns:p14="http://schemas.microsoft.com/office/powerpoint/2010/main" val="407016821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b="1" dirty="0">
                <a:ea typeface="ＭＳ Ｐゴシック" panose="020B0600070205080204" pitchFamily="34" charset="-128"/>
              </a:rPr>
              <a:t>Course Info: How About You?</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p:txBody>
          <a:bodyPr/>
          <a:lstStyle/>
          <a:p>
            <a:r>
              <a:rPr lang="en-US" altLang="en-US" dirty="0">
                <a:ea typeface="ＭＳ Ｐゴシック" panose="020B0600070205080204" pitchFamily="34" charset="-128"/>
              </a:rPr>
              <a:t>Let us know your background, interests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Why did you join this P&amp;S?</a:t>
            </a:r>
          </a:p>
          <a:p>
            <a:endParaRPr lang="en-US" altLang="en-US" dirty="0">
              <a:ea typeface="ＭＳ Ｐゴシック" panose="020B0600070205080204" pitchFamily="34" charset="-128"/>
            </a:endParaRPr>
          </a:p>
          <a:p>
            <a:r>
              <a:rPr lang="en-US" altLang="en-US" b="1" dirty="0">
                <a:ea typeface="ＭＳ Ｐゴシック" panose="020B0600070205080204" pitchFamily="34" charset="-128"/>
              </a:rPr>
              <a:t>Please submit HW0</a:t>
            </a:r>
          </a:p>
          <a:p>
            <a:pPr lvl="1"/>
            <a:r>
              <a:rPr lang="en-US" altLang="en-US" b="1" dirty="0">
                <a:ea typeface="ＭＳ Ｐゴシック" panose="020B0600070205080204" pitchFamily="34" charset="-128"/>
              </a:rPr>
              <a:t>Due: Oct. 5</a:t>
            </a: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600">
                <a:solidFill>
                  <a:srgbClr val="000000"/>
                </a:solidFill>
                <a:latin typeface="Garamond" panose="02020404030301010803" pitchFamily="18" charset="0"/>
              </a:rPr>
              <a:pPr>
                <a:spcBef>
                  <a:spcPct val="0"/>
                </a:spcBef>
                <a:buClrTx/>
                <a:buSzTx/>
                <a:buNone/>
                <a:defRPr/>
              </a:pPr>
              <a:t>15</a:t>
            </a:fld>
            <a:endParaRPr lang="en-US" altLang="en-US" sz="1600">
              <a:solidFill>
                <a:srgbClr val="000000"/>
              </a:solidFill>
              <a:latin typeface="Garamond" panose="02020404030301010803" pitchFamily="18" charset="0"/>
            </a:endParaRPr>
          </a:p>
        </p:txBody>
      </p:sp>
    </p:spTree>
    <p:extLst>
      <p:ext uri="{BB962C8B-B14F-4D97-AF65-F5344CB8AC3E}">
        <p14:creationId xmlns:p14="http://schemas.microsoft.com/office/powerpoint/2010/main" val="144415292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44D6-C5E4-BF42-A519-5F214828FA4D}"/>
              </a:ext>
            </a:extLst>
          </p:cNvPr>
          <p:cNvSpPr>
            <a:spLocks noGrp="1"/>
          </p:cNvSpPr>
          <p:nvPr>
            <p:ph type="title"/>
          </p:nvPr>
        </p:nvSpPr>
        <p:spPr/>
        <p:txBody>
          <a:bodyPr/>
          <a:lstStyle/>
          <a:p>
            <a:r>
              <a:rPr lang="en-US" b="1" dirty="0"/>
              <a:t>Learning materials:</a:t>
            </a:r>
          </a:p>
        </p:txBody>
      </p:sp>
      <p:sp>
        <p:nvSpPr>
          <p:cNvPr id="3" name="Content Placeholder 2">
            <a:extLst>
              <a:ext uri="{FF2B5EF4-FFF2-40B4-BE49-F238E27FC236}">
                <a16:creationId xmlns:a16="http://schemas.microsoft.com/office/drawing/2014/main" id="{D05C6D47-8108-664D-8D0B-88D3F6C8007E}"/>
              </a:ext>
            </a:extLst>
          </p:cNvPr>
          <p:cNvSpPr>
            <a:spLocks noGrp="1"/>
          </p:cNvSpPr>
          <p:nvPr>
            <p:ph idx="1"/>
          </p:nvPr>
        </p:nvSpPr>
        <p:spPr/>
        <p:txBody>
          <a:bodyPr/>
          <a:lstStyle/>
          <a:p>
            <a:r>
              <a:rPr lang="en-US" sz="1800" dirty="0"/>
              <a:t>An old version of </a:t>
            </a:r>
            <a:r>
              <a:rPr lang="en-US" sz="1800" dirty="0" err="1"/>
              <a:t>Ramulator</a:t>
            </a:r>
            <a:r>
              <a:rPr lang="en-US" sz="1800" dirty="0"/>
              <a:t>: </a:t>
            </a:r>
            <a:r>
              <a:rPr lang="en-US" sz="1800" dirty="0">
                <a:hlinkClick r:id="rId2" tooltip="https://github.com/CMU-SAFARI/ramulator"/>
              </a:rPr>
              <a:t>https://github.com/CMU-SAFARI/ramulator</a:t>
            </a:r>
            <a:endParaRPr lang="en-US" sz="1800" dirty="0"/>
          </a:p>
          <a:p>
            <a:r>
              <a:rPr lang="en-US" sz="1800" dirty="0"/>
              <a:t>Original </a:t>
            </a:r>
            <a:r>
              <a:rPr lang="en-US" sz="1800" dirty="0" err="1"/>
              <a:t>Ramulator</a:t>
            </a:r>
            <a:r>
              <a:rPr lang="en-US" sz="1800" dirty="0"/>
              <a:t> paper: </a:t>
            </a:r>
            <a:r>
              <a:rPr lang="en-US" sz="1800" dirty="0">
                <a:hlinkClick r:id="rId3" tooltip="https://people.inf.ethz.ch/omutlu/pub/ramulator_dram_simulator-ieee-cal15.pdf"/>
              </a:rPr>
              <a:t>https://people.inf.ethz.ch/omutlu/pub/ramulator_dram_simulator-ieee-cal15.pdf</a:t>
            </a:r>
            <a:endParaRPr lang="en-US" sz="1800" dirty="0"/>
          </a:p>
          <a:p>
            <a:r>
              <a:rPr lang="en-US" sz="1800" dirty="0"/>
              <a:t>An example study of modern workloads and DRAM architectures using </a:t>
            </a:r>
            <a:r>
              <a:rPr lang="en-US" sz="1800" dirty="0" err="1"/>
              <a:t>Ramulator</a:t>
            </a:r>
            <a:r>
              <a:rPr lang="en-US" sz="1800" dirty="0"/>
              <a:t>: </a:t>
            </a:r>
            <a:r>
              <a:rPr lang="en-US" sz="1800" dirty="0">
                <a:hlinkClick r:id="rId4" tooltip="https://people.inf.ethz.ch/omutlu/pub/Workload-DRAM-Interaction-Analysis_sigmetrics19_pomacs19.pdf"/>
              </a:rPr>
              <a:t>https://people.inf.ethz.ch/omutlu/pub/Workload-DRAM-Interaction-Analysis_sigmetrics19_pomacs19.pdf</a:t>
            </a:r>
            <a:endParaRPr lang="en-US" sz="1800" dirty="0"/>
          </a:p>
          <a:p>
            <a:r>
              <a:rPr lang="en-US" sz="1800" dirty="0"/>
              <a:t>An example recent study of enhancing the interface between the DRAM and the memory controller using </a:t>
            </a:r>
            <a:r>
              <a:rPr lang="en-US" sz="1800" dirty="0" err="1"/>
              <a:t>Ramulator</a:t>
            </a:r>
            <a:r>
              <a:rPr lang="en-US" sz="1800" dirty="0"/>
              <a:t>: </a:t>
            </a:r>
            <a:r>
              <a:rPr lang="en-US" sz="1800" dirty="0">
                <a:hlinkClick r:id="rId5"/>
              </a:rPr>
              <a:t>https://arxiv.org/abs/2207.13358</a:t>
            </a:r>
            <a:endParaRPr lang="en-US" sz="1800" dirty="0"/>
          </a:p>
          <a:p>
            <a:r>
              <a:rPr lang="en-US" sz="1800" dirty="0"/>
              <a:t>An example recent study of a new DRAM architecture using </a:t>
            </a:r>
            <a:r>
              <a:rPr lang="en-US" sz="1800" dirty="0" err="1"/>
              <a:t>Ramulator</a:t>
            </a:r>
            <a:r>
              <a:rPr lang="en-US" sz="1800" dirty="0"/>
              <a:t>: </a:t>
            </a:r>
            <a:r>
              <a:rPr lang="en-US" sz="1800" dirty="0">
                <a:hlinkClick r:id="rId6" tooltip="https://people.inf.ethz.ch/omutlu/pub/CLR-DRAM_capacity-latency-reconfigurable-DRAM_isca20.pdf"/>
              </a:rPr>
              <a:t>https://people.inf.ethz.ch/omutlu/pub/CLR-DRAM_capacity-latency-reconfigurable-DRAM_isca20.pdf</a:t>
            </a:r>
            <a:endParaRPr lang="en-US" sz="1800" dirty="0"/>
          </a:p>
          <a:p>
            <a:r>
              <a:rPr lang="en-US" sz="1800" dirty="0"/>
              <a:t>An example recent study of a new virtual memory system architecture using </a:t>
            </a:r>
            <a:r>
              <a:rPr lang="en-US" sz="1800" dirty="0" err="1"/>
              <a:t>Ramulator</a:t>
            </a:r>
            <a:r>
              <a:rPr lang="en-US" sz="1800" dirty="0"/>
              <a:t>: </a:t>
            </a:r>
            <a:r>
              <a:rPr lang="en-US" sz="1800" dirty="0">
                <a:hlinkClick r:id="rId7" tooltip="https://people.inf.ethz.ch/omutlu/pub/VBI-virtual-block-interface_isca20.pdf"/>
              </a:rPr>
              <a:t>https://people.inf.ethz.ch/omutlu/pub/VBI-virtual-block-interface_isca20.pdf</a:t>
            </a:r>
            <a:endParaRPr lang="en-US" sz="1800" dirty="0"/>
          </a:p>
          <a:p>
            <a:r>
              <a:rPr lang="en-US" sz="1800" dirty="0"/>
              <a:t>Three examples of new ideas enabled by </a:t>
            </a:r>
            <a:r>
              <a:rPr lang="en-US" sz="1800" dirty="0" err="1"/>
              <a:t>Ramulator</a:t>
            </a:r>
            <a:r>
              <a:rPr lang="en-US" sz="1800" dirty="0"/>
              <a:t> based evaluation:</a:t>
            </a:r>
          </a:p>
          <a:p>
            <a:pPr lvl="1"/>
            <a:r>
              <a:rPr lang="en-US" sz="1800" dirty="0">
                <a:hlinkClick r:id="rId8" tooltip="https://people.inf.ethz.ch/omutlu/pub/rowclone_micro13.pdf"/>
              </a:rPr>
              <a:t>https://people.inf.ethz.ch/omutlu/pub/rowclone_micro13.pdf</a:t>
            </a:r>
            <a:endParaRPr lang="en-US" sz="1800" dirty="0"/>
          </a:p>
          <a:p>
            <a:pPr lvl="1"/>
            <a:r>
              <a:rPr lang="en-US" sz="1800" dirty="0">
                <a:hlinkClick r:id="rId9" tooltip="https://people.inf.ethz.ch/omutlu/pub/salp-dram_isca12.pdf"/>
              </a:rPr>
              <a:t>https://people.inf.ethz.ch/omutlu/pub/salp-dram_isca12.pdf</a:t>
            </a:r>
            <a:endParaRPr lang="en-US" sz="1800" dirty="0"/>
          </a:p>
          <a:p>
            <a:pPr lvl="1"/>
            <a:r>
              <a:rPr lang="en-US" sz="1800" dirty="0">
                <a:hlinkClick r:id="rId10" tooltip="https://people.inf.ethz.ch/omutlu/pub/raidr-dram-refresh_isca12.pdf"/>
              </a:rPr>
              <a:t>https://people.inf.ethz.ch/omutlu/pub/raidr-dram-refresh_isca12.pdf</a:t>
            </a:r>
            <a:endParaRPr lang="en-US" sz="1800" dirty="0"/>
          </a:p>
          <a:p>
            <a:pPr marL="327025" lvl="1" indent="0">
              <a:buNone/>
            </a:pPr>
            <a:br>
              <a:rPr lang="en-US" sz="800" dirty="0"/>
            </a:br>
            <a:endParaRPr lang="en-US" sz="800" dirty="0"/>
          </a:p>
        </p:txBody>
      </p:sp>
      <p:sp>
        <p:nvSpPr>
          <p:cNvPr id="4" name="Slide Number Placeholder 3">
            <a:extLst>
              <a:ext uri="{FF2B5EF4-FFF2-40B4-BE49-F238E27FC236}">
                <a16:creationId xmlns:a16="http://schemas.microsoft.com/office/drawing/2014/main" id="{ED5A65CB-30E6-BF4C-8E1F-97AD26A5DCAD}"/>
              </a:ext>
            </a:extLst>
          </p:cNvPr>
          <p:cNvSpPr>
            <a:spLocks noGrp="1"/>
          </p:cNvSpPr>
          <p:nvPr>
            <p:ph type="sldNum" sz="quarter" idx="11"/>
          </p:nvPr>
        </p:nvSpPr>
        <p:spPr/>
        <p:txBody>
          <a:bodyPr/>
          <a:lstStyle/>
          <a:p>
            <a:pPr>
              <a:defRPr/>
            </a:pPr>
            <a:fld id="{8DE33320-76E4-0249-8CA9-3902D97168FA}" type="slidenum">
              <a:rPr lang="en-US" altLang="en-US" smtClean="0"/>
              <a:pPr>
                <a:defRPr/>
              </a:pPr>
              <a:t>16</a:t>
            </a:fld>
            <a:endParaRPr lang="en-US" altLang="en-US"/>
          </a:p>
        </p:txBody>
      </p:sp>
    </p:spTree>
    <p:extLst>
      <p:ext uri="{BB962C8B-B14F-4D97-AF65-F5344CB8AC3E}">
        <p14:creationId xmlns:p14="http://schemas.microsoft.com/office/powerpoint/2010/main" val="107751869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44D6-C5E4-BF42-A519-5F214828FA4D}"/>
              </a:ext>
            </a:extLst>
          </p:cNvPr>
          <p:cNvSpPr>
            <a:spLocks noGrp="1"/>
          </p:cNvSpPr>
          <p:nvPr>
            <p:ph type="title"/>
          </p:nvPr>
        </p:nvSpPr>
        <p:spPr/>
        <p:txBody>
          <a:bodyPr/>
          <a:lstStyle/>
          <a:p>
            <a:r>
              <a:rPr lang="en-US" b="1" dirty="0"/>
              <a:t>Performance Assessment</a:t>
            </a:r>
          </a:p>
        </p:txBody>
      </p:sp>
      <p:sp>
        <p:nvSpPr>
          <p:cNvPr id="3" name="Content Placeholder 2">
            <a:extLst>
              <a:ext uri="{FF2B5EF4-FFF2-40B4-BE49-F238E27FC236}">
                <a16:creationId xmlns:a16="http://schemas.microsoft.com/office/drawing/2014/main" id="{D05C6D47-8108-664D-8D0B-88D3F6C8007E}"/>
              </a:ext>
            </a:extLst>
          </p:cNvPr>
          <p:cNvSpPr>
            <a:spLocks noGrp="1"/>
          </p:cNvSpPr>
          <p:nvPr>
            <p:ph idx="1"/>
          </p:nvPr>
        </p:nvSpPr>
        <p:spPr>
          <a:xfrm>
            <a:off x="304800" y="914400"/>
            <a:ext cx="11480800" cy="4591051"/>
          </a:xfrm>
        </p:spPr>
        <p:txBody>
          <a:bodyPr anchor="ctr"/>
          <a:lstStyle/>
          <a:p>
            <a:pPr marL="0" indent="0">
              <a:buNone/>
            </a:pPr>
            <a:r>
              <a:rPr lang="en-US" sz="2800" dirty="0"/>
              <a:t>We expect you to:</a:t>
            </a:r>
            <a:br>
              <a:rPr lang="en-US" dirty="0"/>
            </a:br>
            <a:endParaRPr lang="en-US" dirty="0"/>
          </a:p>
          <a:p>
            <a:r>
              <a:rPr lang="en-US" b="1" dirty="0"/>
              <a:t>Learn</a:t>
            </a:r>
            <a:r>
              <a:rPr lang="en-US" dirty="0"/>
              <a:t> how DRAM operates and how to analyze performance of memory systems using simulation</a:t>
            </a:r>
          </a:p>
          <a:p>
            <a:endParaRPr lang="en-US" dirty="0"/>
          </a:p>
          <a:p>
            <a:r>
              <a:rPr lang="en-US" b="1" dirty="0"/>
              <a:t>Achieve the goals</a:t>
            </a:r>
            <a:r>
              <a:rPr lang="en-US" dirty="0"/>
              <a:t> of your project</a:t>
            </a:r>
          </a:p>
          <a:p>
            <a:endParaRPr lang="en-US" dirty="0"/>
          </a:p>
          <a:p>
            <a:r>
              <a:rPr lang="en-US" b="1" dirty="0"/>
              <a:t>Deliver</a:t>
            </a:r>
            <a:r>
              <a:rPr lang="en-US" dirty="0"/>
              <a:t> your </a:t>
            </a:r>
            <a:r>
              <a:rPr lang="en-US" b="1" dirty="0"/>
              <a:t>code</a:t>
            </a:r>
            <a:r>
              <a:rPr lang="en-US" dirty="0"/>
              <a:t> </a:t>
            </a:r>
            <a:r>
              <a:rPr lang="en-US" b="1" dirty="0"/>
              <a:t>and</a:t>
            </a:r>
            <a:r>
              <a:rPr lang="en-US" dirty="0"/>
              <a:t> </a:t>
            </a:r>
            <a:r>
              <a:rPr lang="en-US" b="1" dirty="0"/>
              <a:t>results</a:t>
            </a:r>
            <a:r>
              <a:rPr lang="en-US" dirty="0"/>
              <a:t> with sufficient documentation</a:t>
            </a:r>
          </a:p>
          <a:p>
            <a:endParaRPr lang="en-US" dirty="0"/>
          </a:p>
          <a:p>
            <a:r>
              <a:rPr lang="en-US" dirty="0"/>
              <a:t>Prepare a </a:t>
            </a:r>
            <a:r>
              <a:rPr lang="en-US" b="1" dirty="0"/>
              <a:t>final presentation </a:t>
            </a:r>
            <a:r>
              <a:rPr lang="en-US" dirty="0"/>
              <a:t>and present your work to SAFARI</a:t>
            </a:r>
          </a:p>
        </p:txBody>
      </p:sp>
      <p:sp>
        <p:nvSpPr>
          <p:cNvPr id="4" name="Slide Number Placeholder 3">
            <a:extLst>
              <a:ext uri="{FF2B5EF4-FFF2-40B4-BE49-F238E27FC236}">
                <a16:creationId xmlns:a16="http://schemas.microsoft.com/office/drawing/2014/main" id="{ED5A65CB-30E6-BF4C-8E1F-97AD26A5DCAD}"/>
              </a:ext>
            </a:extLst>
          </p:cNvPr>
          <p:cNvSpPr>
            <a:spLocks noGrp="1"/>
          </p:cNvSpPr>
          <p:nvPr>
            <p:ph type="sldNum" sz="quarter" idx="11"/>
          </p:nvPr>
        </p:nvSpPr>
        <p:spPr/>
        <p:txBody>
          <a:bodyPr/>
          <a:lstStyle/>
          <a:p>
            <a:pPr>
              <a:defRPr/>
            </a:pPr>
            <a:fld id="{8DE33320-76E4-0249-8CA9-3902D97168FA}" type="slidenum">
              <a:rPr lang="en-US" altLang="en-US" smtClean="0"/>
              <a:pPr>
                <a:defRPr/>
              </a:pPr>
              <a:t>17</a:t>
            </a:fld>
            <a:endParaRPr lang="en-US" altLang="en-US"/>
          </a:p>
        </p:txBody>
      </p:sp>
    </p:spTree>
    <p:extLst>
      <p:ext uri="{BB962C8B-B14F-4D97-AF65-F5344CB8AC3E}">
        <p14:creationId xmlns:p14="http://schemas.microsoft.com/office/powerpoint/2010/main" val="5022088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Problem</a:t>
            </a:r>
          </a:p>
        </p:txBody>
      </p:sp>
      <p:sp>
        <p:nvSpPr>
          <p:cNvPr id="3" name="Content Placeholder 2"/>
          <p:cNvSpPr>
            <a:spLocks noGrp="1"/>
          </p:cNvSpPr>
          <p:nvPr>
            <p:ph idx="1"/>
          </p:nvPr>
        </p:nvSpPr>
        <p:spPr>
          <a:xfrm>
            <a:off x="1524000" y="1268760"/>
            <a:ext cx="9144000" cy="4979640"/>
          </a:xfrm>
        </p:spPr>
        <p:txBody>
          <a:bodyPr/>
          <a:lstStyle/>
          <a:p>
            <a:pPr marL="0" indent="0" algn="ctr">
              <a:buNone/>
            </a:pPr>
            <a:r>
              <a:rPr lang="en-US" dirty="0">
                <a:solidFill>
                  <a:srgbClr val="0000FF"/>
                </a:solidFill>
              </a:rPr>
              <a:t>Data access is the major performance and energy bottleneck</a:t>
            </a:r>
          </a:p>
          <a:p>
            <a:endParaRPr lang="en-US" sz="1000" dirty="0"/>
          </a:p>
          <a:p>
            <a:pPr marL="0" indent="0">
              <a:buNone/>
            </a:pPr>
            <a:endParaRPr lang="en-US" dirty="0"/>
          </a:p>
          <a:p>
            <a:pPr marL="0" indent="0" algn="ctr">
              <a:buNone/>
            </a:pPr>
            <a:r>
              <a:rPr lang="en-US" sz="5000" dirty="0"/>
              <a:t>Our current</a:t>
            </a:r>
          </a:p>
          <a:p>
            <a:pPr marL="0" indent="0" algn="ctr">
              <a:buNone/>
            </a:pPr>
            <a:r>
              <a:rPr lang="en-US" sz="5000" dirty="0">
                <a:solidFill>
                  <a:srgbClr val="0000FF"/>
                </a:solidFill>
              </a:rPr>
              <a:t>design principles </a:t>
            </a:r>
          </a:p>
          <a:p>
            <a:pPr marL="0" indent="0" algn="ctr">
              <a:buNone/>
            </a:pPr>
            <a:r>
              <a:rPr lang="en-US" sz="5000" dirty="0">
                <a:solidFill>
                  <a:srgbClr val="0000FF"/>
                </a:solidFill>
              </a:rPr>
              <a:t>cause </a:t>
            </a:r>
            <a:r>
              <a:rPr lang="en-US" sz="5000" dirty="0">
                <a:solidFill>
                  <a:srgbClr val="FF0000"/>
                </a:solidFill>
              </a:rPr>
              <a:t>great energy waste</a:t>
            </a:r>
          </a:p>
          <a:p>
            <a:pPr marL="0" indent="0" algn="ctr">
              <a:buNone/>
            </a:pPr>
            <a:r>
              <a:rPr lang="en-US" sz="3000" dirty="0">
                <a:solidFill>
                  <a:srgbClr val="FF0000"/>
                </a:solidFill>
              </a:rPr>
              <a:t>(and great performance loss)</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323594FA-E141-4234-AE05-360401972BE7}" type="slidenum">
              <a:rPr lang="en-US" altLang="en-US">
                <a:latin typeface="Garamond" pitchFamily="18" charset="0"/>
                <a:ea typeface="+mn-ea"/>
              </a:rPr>
              <a:pPr fontAlgn="auto">
                <a:spcBef>
                  <a:spcPts val="0"/>
                </a:spcBef>
                <a:spcAft>
                  <a:spcPts val="0"/>
                </a:spcAft>
                <a:defRPr/>
              </a:pPr>
              <a:t>18</a:t>
            </a:fld>
            <a:endParaRPr lang="en-US" altLang="en-US">
              <a:latin typeface="Garamond" pitchFamily="18" charset="0"/>
              <a:ea typeface="+mn-ea"/>
            </a:endParaRPr>
          </a:p>
        </p:txBody>
      </p:sp>
    </p:spTree>
    <p:extLst>
      <p:ext uri="{BB962C8B-B14F-4D97-AF65-F5344CB8AC3E}">
        <p14:creationId xmlns:p14="http://schemas.microsoft.com/office/powerpoint/2010/main" val="33666964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Problem</a:t>
            </a:r>
          </a:p>
        </p:txBody>
      </p:sp>
      <p:sp>
        <p:nvSpPr>
          <p:cNvPr id="3" name="Content Placeholder 2"/>
          <p:cNvSpPr>
            <a:spLocks noGrp="1"/>
          </p:cNvSpPr>
          <p:nvPr>
            <p:ph idx="1"/>
          </p:nvPr>
        </p:nvSpPr>
        <p:spPr>
          <a:xfrm>
            <a:off x="1752600" y="1988840"/>
            <a:ext cx="8610600" cy="4876800"/>
          </a:xfrm>
        </p:spPr>
        <p:txBody>
          <a:bodyPr/>
          <a:lstStyle/>
          <a:p>
            <a:pPr marL="0" indent="0" algn="ctr">
              <a:buNone/>
            </a:pPr>
            <a:r>
              <a:rPr lang="en-US" sz="5000" dirty="0">
                <a:solidFill>
                  <a:srgbClr val="FF0000"/>
                </a:solidFill>
              </a:rPr>
              <a:t>Processing</a:t>
            </a:r>
            <a:r>
              <a:rPr lang="en-US" sz="5000" dirty="0"/>
              <a:t> of data </a:t>
            </a:r>
          </a:p>
          <a:p>
            <a:pPr marL="0" indent="0" algn="ctr">
              <a:buNone/>
            </a:pPr>
            <a:r>
              <a:rPr lang="en-US" sz="5000" dirty="0"/>
              <a:t>is performed </a:t>
            </a:r>
          </a:p>
          <a:p>
            <a:pPr marL="0" indent="0" algn="ctr">
              <a:buNone/>
            </a:pPr>
            <a:r>
              <a:rPr lang="en-US" sz="5000" dirty="0">
                <a:solidFill>
                  <a:srgbClr val="FF0000"/>
                </a:solidFill>
              </a:rPr>
              <a:t>far away from the data</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323594FA-E141-4234-AE05-360401972BE7}" type="slidenum">
              <a:rPr lang="en-US" altLang="en-US">
                <a:latin typeface="Garamond" pitchFamily="18" charset="0"/>
                <a:ea typeface="+mn-ea"/>
              </a:rPr>
              <a:pPr fontAlgn="auto">
                <a:spcBef>
                  <a:spcPts val="0"/>
                </a:spcBef>
                <a:spcAft>
                  <a:spcPts val="0"/>
                </a:spcAft>
                <a:defRPr/>
              </a:pPr>
              <a:t>19</a:t>
            </a:fld>
            <a:endParaRPr lang="en-US" altLang="en-US">
              <a:latin typeface="Garamond" pitchFamily="18" charset="0"/>
              <a:ea typeface="+mn-ea"/>
            </a:endParaRPr>
          </a:p>
        </p:txBody>
      </p:sp>
    </p:spTree>
    <p:extLst>
      <p:ext uri="{BB962C8B-B14F-4D97-AF65-F5344CB8AC3E}">
        <p14:creationId xmlns:p14="http://schemas.microsoft.com/office/powerpoint/2010/main" val="134653708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2209800" y="4038600"/>
            <a:ext cx="7848600" cy="2286000"/>
          </a:xfrm>
        </p:spPr>
        <p:txBody>
          <a:bodyPr/>
          <a:lstStyle/>
          <a:p>
            <a:pPr eaLnBrk="1" hangingPunct="1"/>
            <a:r>
              <a:rPr lang="en-US" altLang="en-US" sz="2800" dirty="0">
                <a:solidFill>
                  <a:srgbClr val="003399"/>
                </a:solidFill>
                <a:ea typeface="ＭＳ Ｐゴシック" panose="020B0600070205080204" pitchFamily="34" charset="-128"/>
              </a:rPr>
              <a:t>Haocong Luo</a:t>
            </a: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2021</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609600" y="1524000"/>
            <a:ext cx="10972800" cy="1447800"/>
          </a:xfrm>
        </p:spPr>
        <p:txBody>
          <a:bodyPr/>
          <a:lstStyle/>
          <a:p>
            <a:pPr algn="ctr"/>
            <a:r>
              <a:rPr lang="en-US" b="1" dirty="0">
                <a:solidFill>
                  <a:srgbClr val="C00000"/>
                </a:solidFill>
              </a:rPr>
              <a:t>Meeting 1:</a:t>
            </a:r>
            <a:br>
              <a:rPr lang="en-US" sz="1600" b="1" dirty="0">
                <a:solidFill>
                  <a:srgbClr val="C00000"/>
                </a:solidFill>
              </a:rPr>
            </a:br>
            <a:r>
              <a:rPr lang="en-US" sz="4000" b="1" dirty="0"/>
              <a:t>Introduction and Logistics</a:t>
            </a:r>
            <a:endParaRPr lang="en-US" sz="3200" b="1" dirty="0">
              <a:solidFill>
                <a:srgbClr val="C00000"/>
              </a:solidFill>
            </a:endParaRPr>
          </a:p>
        </p:txBody>
      </p:sp>
    </p:spTree>
    <p:extLst>
      <p:ext uri="{BB962C8B-B14F-4D97-AF65-F5344CB8AC3E}">
        <p14:creationId xmlns:p14="http://schemas.microsoft.com/office/powerpoint/2010/main" val="65721727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Computing System</a:t>
            </a:r>
          </a:p>
        </p:txBody>
      </p:sp>
      <p:sp>
        <p:nvSpPr>
          <p:cNvPr id="3" name="Content Placeholder 2"/>
          <p:cNvSpPr>
            <a:spLocks noGrp="1"/>
          </p:cNvSpPr>
          <p:nvPr>
            <p:ph idx="1"/>
          </p:nvPr>
        </p:nvSpPr>
        <p:spPr/>
        <p:txBody>
          <a:bodyPr/>
          <a:lstStyle/>
          <a:p>
            <a:r>
              <a:rPr lang="en-US" dirty="0"/>
              <a:t>Three key components</a:t>
            </a:r>
          </a:p>
          <a:p>
            <a:r>
              <a:rPr lang="en-US" dirty="0">
                <a:solidFill>
                  <a:srgbClr val="0000FF"/>
                </a:solidFill>
              </a:rPr>
              <a:t>Computation </a:t>
            </a:r>
          </a:p>
          <a:p>
            <a:r>
              <a:rPr lang="en-US" dirty="0">
                <a:solidFill>
                  <a:srgbClr val="0000FF"/>
                </a:solidFill>
              </a:rPr>
              <a:t>Communication</a:t>
            </a:r>
          </a:p>
          <a:p>
            <a:r>
              <a:rPr lang="en-US" dirty="0">
                <a:solidFill>
                  <a:srgbClr val="0000FF"/>
                </a:solidFill>
              </a:rPr>
              <a:t>Storage/memory</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8E574D81-B5DE-384D-B24B-566C679AE608}" type="slidenum">
              <a:rPr lang="en-US">
                <a:ea typeface="+mn-ea"/>
              </a:rPr>
              <a:pPr fontAlgn="auto">
                <a:spcBef>
                  <a:spcPts val="0"/>
                </a:spcBef>
                <a:spcAft>
                  <a:spcPts val="0"/>
                </a:spcAft>
                <a:defRPr/>
              </a:pPr>
              <a:t>20</a:t>
            </a:fld>
            <a:endParaRPr lang="en-US">
              <a:ea typeface="+mn-ea"/>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667000" y="3429000"/>
            <a:ext cx="7226300" cy="330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p:cNvSpPr/>
          <p:nvPr/>
        </p:nvSpPr>
        <p:spPr>
          <a:xfrm>
            <a:off x="5322168" y="2852936"/>
            <a:ext cx="8334672" cy="523220"/>
          </a:xfrm>
          <a:prstGeom prst="rect">
            <a:avLst/>
          </a:prstGeom>
        </p:spPr>
        <p:txBody>
          <a:bodyPr wrap="square">
            <a:spAutoFit/>
          </a:bodyPr>
          <a:lstStyle/>
          <a:p>
            <a:pPr eaLnBrk="1" fontAlgn="auto" hangingPunct="1">
              <a:spcBef>
                <a:spcPts val="0"/>
              </a:spcBef>
              <a:spcAft>
                <a:spcPts val="0"/>
              </a:spcAft>
              <a:defRPr/>
            </a:pPr>
            <a:r>
              <a:rPr lang="en-US" sz="1400" dirty="0">
                <a:solidFill>
                  <a:srgbClr val="000000"/>
                </a:solidFill>
                <a:latin typeface="Tahoma"/>
                <a:ea typeface="+mn-ea"/>
              </a:rPr>
              <a:t>Burks, Goldstein, von Neumann, “</a:t>
            </a:r>
            <a:r>
              <a:rPr lang="en-US" sz="1400" dirty="0">
                <a:solidFill>
                  <a:srgbClr val="0000FF"/>
                </a:solidFill>
                <a:latin typeface="Tahoma"/>
                <a:ea typeface="+mn-ea"/>
              </a:rPr>
              <a:t>Preliminary discussion of the</a:t>
            </a:r>
          </a:p>
          <a:p>
            <a:pPr eaLnBrk="1" fontAlgn="auto" hangingPunct="1">
              <a:spcBef>
                <a:spcPts val="0"/>
              </a:spcBef>
              <a:spcAft>
                <a:spcPts val="0"/>
              </a:spcAft>
              <a:defRPr/>
            </a:pPr>
            <a:r>
              <a:rPr lang="en-US" sz="1400" dirty="0">
                <a:solidFill>
                  <a:srgbClr val="0000FF"/>
                </a:solidFill>
                <a:latin typeface="Tahoma"/>
                <a:ea typeface="+mn-ea"/>
              </a:rPr>
              <a:t>logical design of an electronic computing instrument</a:t>
            </a:r>
            <a:r>
              <a:rPr lang="en-US" sz="1400" dirty="0">
                <a:solidFill>
                  <a:srgbClr val="000000"/>
                </a:solidFill>
                <a:latin typeface="Tahoma"/>
                <a:ea typeface="+mn-ea"/>
              </a:rPr>
              <a:t>,” 1946.</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72064" y="152400"/>
            <a:ext cx="3255263" cy="2554836"/>
          </a:xfrm>
          <a:prstGeom prst="rect">
            <a:avLst/>
          </a:prstGeom>
        </p:spPr>
      </p:pic>
      <p:sp>
        <p:nvSpPr>
          <p:cNvPr id="8" name="TextBox 7"/>
          <p:cNvSpPr txBox="1"/>
          <p:nvPr/>
        </p:nvSpPr>
        <p:spPr>
          <a:xfrm>
            <a:off x="1627846" y="6630116"/>
            <a:ext cx="5666936" cy="246221"/>
          </a:xfrm>
          <a:prstGeom prst="rect">
            <a:avLst/>
          </a:prstGeom>
          <a:noFill/>
        </p:spPr>
        <p:txBody>
          <a:bodyPr wrap="none" rtlCol="0">
            <a:spAutoFit/>
          </a:bodyPr>
          <a:lstStyle/>
          <a:p>
            <a:pPr eaLnBrk="1" fontAlgn="auto" hangingPunct="1">
              <a:spcBef>
                <a:spcPts val="0"/>
              </a:spcBef>
              <a:spcAft>
                <a:spcPts val="0"/>
              </a:spcAft>
              <a:defRPr/>
            </a:pPr>
            <a:r>
              <a:rPr lang="en-US" sz="1000" dirty="0">
                <a:solidFill>
                  <a:srgbClr val="000000"/>
                </a:solidFill>
                <a:latin typeface="Tahoma"/>
                <a:ea typeface="+mn-ea"/>
              </a:rPr>
              <a:t>Image source: https://lbsitbytes2010.wordpress.com/2013/03/29/john-von-neumann-roll-no-15/</a:t>
            </a:r>
          </a:p>
        </p:txBody>
      </p:sp>
    </p:spTree>
    <p:extLst>
      <p:ext uri="{BB962C8B-B14F-4D97-AF65-F5344CB8AC3E}">
        <p14:creationId xmlns:p14="http://schemas.microsoft.com/office/powerpoint/2010/main" val="337107468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 Computing System</a:t>
            </a:r>
          </a:p>
        </p:txBody>
      </p:sp>
      <p:sp>
        <p:nvSpPr>
          <p:cNvPr id="3" name="Content Placeholder 2"/>
          <p:cNvSpPr>
            <a:spLocks noGrp="1"/>
          </p:cNvSpPr>
          <p:nvPr>
            <p:ph idx="1"/>
          </p:nvPr>
        </p:nvSpPr>
        <p:spPr/>
        <p:txBody>
          <a:bodyPr/>
          <a:lstStyle/>
          <a:p>
            <a:r>
              <a:rPr lang="en-US" dirty="0"/>
              <a:t>Three key components</a:t>
            </a:r>
          </a:p>
          <a:p>
            <a:r>
              <a:rPr lang="en-US" dirty="0">
                <a:solidFill>
                  <a:srgbClr val="0000FF"/>
                </a:solidFill>
              </a:rPr>
              <a:t>Computation </a:t>
            </a:r>
          </a:p>
          <a:p>
            <a:r>
              <a:rPr lang="en-US" dirty="0">
                <a:solidFill>
                  <a:srgbClr val="0000FF"/>
                </a:solidFill>
              </a:rPr>
              <a:t>Communication</a:t>
            </a:r>
          </a:p>
          <a:p>
            <a:r>
              <a:rPr lang="en-US" dirty="0">
                <a:solidFill>
                  <a:srgbClr val="0000FF"/>
                </a:solidFill>
              </a:rPr>
              <a:t>Storage/memory</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8E574D81-B5DE-384D-B24B-566C679AE608}" type="slidenum">
              <a:rPr lang="en-US">
                <a:ea typeface="+mn-ea"/>
              </a:rPr>
              <a:pPr fontAlgn="auto">
                <a:spcBef>
                  <a:spcPts val="0"/>
                </a:spcBef>
                <a:spcAft>
                  <a:spcPts val="0"/>
                </a:spcAft>
                <a:defRPr/>
              </a:pPr>
              <a:t>21</a:t>
            </a:fld>
            <a:endParaRPr lang="en-US">
              <a:ea typeface="+mn-ea"/>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667000" y="3429000"/>
            <a:ext cx="7226300" cy="330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Content Placeholder 6" descr="barcelona-die-photo-color.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143672" y="3861049"/>
            <a:ext cx="1312168" cy="12799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descr="dimm.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flipV="1">
            <a:off x="5015880" y="5733257"/>
            <a:ext cx="2304256" cy="549297"/>
          </a:xfrm>
          <a:prstGeom prst="rect">
            <a:avLst/>
          </a:prstGeom>
        </p:spPr>
      </p:pic>
      <p:pic>
        <p:nvPicPr>
          <p:cNvPr id="8" name="Picture 23" descr="http://i.ehow.com/images/a04/ac/qb/format-hard-drive-xp-800X800.jp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rot="20433856">
            <a:off x="7757025" y="4297937"/>
            <a:ext cx="2124075" cy="21240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Rectangle 8"/>
          <p:cNvSpPr/>
          <p:nvPr/>
        </p:nvSpPr>
        <p:spPr>
          <a:xfrm>
            <a:off x="5322168" y="2852936"/>
            <a:ext cx="8334672" cy="523220"/>
          </a:xfrm>
          <a:prstGeom prst="rect">
            <a:avLst/>
          </a:prstGeom>
        </p:spPr>
        <p:txBody>
          <a:bodyPr wrap="square">
            <a:spAutoFit/>
          </a:bodyPr>
          <a:lstStyle/>
          <a:p>
            <a:pPr eaLnBrk="1" fontAlgn="auto" hangingPunct="1">
              <a:spcBef>
                <a:spcPts val="0"/>
              </a:spcBef>
              <a:spcAft>
                <a:spcPts val="0"/>
              </a:spcAft>
              <a:defRPr/>
            </a:pPr>
            <a:r>
              <a:rPr lang="en-US" sz="1400" dirty="0">
                <a:solidFill>
                  <a:srgbClr val="000000"/>
                </a:solidFill>
                <a:latin typeface="Tahoma"/>
                <a:ea typeface="+mn-ea"/>
              </a:rPr>
              <a:t>Burks, Goldstein, von Neumann, “</a:t>
            </a:r>
            <a:r>
              <a:rPr lang="en-US" sz="1400" dirty="0">
                <a:solidFill>
                  <a:srgbClr val="0000FF"/>
                </a:solidFill>
                <a:latin typeface="Tahoma"/>
                <a:ea typeface="+mn-ea"/>
              </a:rPr>
              <a:t>Preliminary discussion of the</a:t>
            </a:r>
          </a:p>
          <a:p>
            <a:pPr eaLnBrk="1" fontAlgn="auto" hangingPunct="1">
              <a:spcBef>
                <a:spcPts val="0"/>
              </a:spcBef>
              <a:spcAft>
                <a:spcPts val="0"/>
              </a:spcAft>
              <a:defRPr/>
            </a:pPr>
            <a:r>
              <a:rPr lang="en-US" sz="1400" dirty="0">
                <a:solidFill>
                  <a:srgbClr val="0000FF"/>
                </a:solidFill>
                <a:latin typeface="Tahoma"/>
                <a:ea typeface="+mn-ea"/>
              </a:rPr>
              <a:t>logical design of an electronic computing instrument</a:t>
            </a:r>
            <a:r>
              <a:rPr lang="en-US" sz="1400" dirty="0">
                <a:solidFill>
                  <a:srgbClr val="000000"/>
                </a:solidFill>
                <a:latin typeface="Tahoma"/>
                <a:ea typeface="+mn-ea"/>
              </a:rPr>
              <a:t>,” 1946.</a:t>
            </a:r>
          </a:p>
        </p:txBody>
      </p:sp>
      <p:pic>
        <p:nvPicPr>
          <p:cNvPr id="11" name="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72064" y="152400"/>
            <a:ext cx="3255263" cy="2554836"/>
          </a:xfrm>
          <a:prstGeom prst="rect">
            <a:avLst/>
          </a:prstGeom>
        </p:spPr>
      </p:pic>
      <p:sp>
        <p:nvSpPr>
          <p:cNvPr id="12" name="TextBox 11"/>
          <p:cNvSpPr txBox="1"/>
          <p:nvPr/>
        </p:nvSpPr>
        <p:spPr>
          <a:xfrm>
            <a:off x="1627846" y="6630116"/>
            <a:ext cx="5666936" cy="246221"/>
          </a:xfrm>
          <a:prstGeom prst="rect">
            <a:avLst/>
          </a:prstGeom>
          <a:noFill/>
        </p:spPr>
        <p:txBody>
          <a:bodyPr wrap="none" rtlCol="0">
            <a:spAutoFit/>
          </a:bodyPr>
          <a:lstStyle/>
          <a:p>
            <a:pPr eaLnBrk="1" fontAlgn="auto" hangingPunct="1">
              <a:spcBef>
                <a:spcPts val="0"/>
              </a:spcBef>
              <a:spcAft>
                <a:spcPts val="0"/>
              </a:spcAft>
              <a:defRPr/>
            </a:pPr>
            <a:r>
              <a:rPr lang="en-US" sz="1000" dirty="0">
                <a:solidFill>
                  <a:srgbClr val="000000"/>
                </a:solidFill>
                <a:latin typeface="Tahoma"/>
                <a:ea typeface="+mn-ea"/>
              </a:rPr>
              <a:t>Image source: https://lbsitbytes2010.wordpress.com/2013/03/29/john-von-neumann-roll-no-15/</a:t>
            </a:r>
          </a:p>
        </p:txBody>
      </p:sp>
    </p:spTree>
    <p:extLst>
      <p:ext uri="{BB962C8B-B14F-4D97-AF65-F5344CB8AC3E}">
        <p14:creationId xmlns:p14="http://schemas.microsoft.com/office/powerpoint/2010/main" val="370202192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Today’s Computing Systems</a:t>
            </a:r>
          </a:p>
        </p:txBody>
      </p:sp>
      <p:sp>
        <p:nvSpPr>
          <p:cNvPr id="3" name="Content Placeholder 2"/>
          <p:cNvSpPr>
            <a:spLocks noGrp="1"/>
          </p:cNvSpPr>
          <p:nvPr>
            <p:ph idx="1"/>
          </p:nvPr>
        </p:nvSpPr>
        <p:spPr>
          <a:xfrm>
            <a:off x="304799" y="997528"/>
            <a:ext cx="11480799" cy="5193723"/>
          </a:xfrm>
        </p:spPr>
        <p:txBody>
          <a:bodyPr/>
          <a:lstStyle/>
          <a:p>
            <a:r>
              <a:rPr lang="en-US" dirty="0"/>
              <a:t>Are overwhelmingly processor centric</a:t>
            </a:r>
          </a:p>
          <a:p>
            <a:r>
              <a:rPr lang="en-US" dirty="0">
                <a:solidFill>
                  <a:srgbClr val="FF0000"/>
                </a:solidFill>
              </a:rPr>
              <a:t>All data processed in the processor </a:t>
            </a:r>
            <a:r>
              <a:rPr lang="en-US" dirty="0">
                <a:sym typeface="Wingdings"/>
              </a:rPr>
              <a:t> at great system cost</a:t>
            </a:r>
            <a:endParaRPr lang="en-US" dirty="0"/>
          </a:p>
          <a:p>
            <a:r>
              <a:rPr lang="en-US" dirty="0"/>
              <a:t>Processor is heavily optimized and is considered the master</a:t>
            </a:r>
          </a:p>
          <a:p>
            <a:r>
              <a:rPr lang="en-US" dirty="0">
                <a:solidFill>
                  <a:srgbClr val="FF0000"/>
                </a:solidFill>
              </a:rPr>
              <a:t>Data storage units are dumb </a:t>
            </a:r>
            <a:r>
              <a:rPr lang="en-US" dirty="0"/>
              <a:t>and are largely unoptimized (except for some that are on the processor die)</a:t>
            </a:r>
          </a:p>
          <a:p>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8E574D81-B5DE-384D-B24B-566C679AE608}" type="slidenum">
              <a:rPr lang="en-US">
                <a:ea typeface="+mn-ea"/>
              </a:rPr>
              <a:pPr fontAlgn="auto">
                <a:spcBef>
                  <a:spcPts val="0"/>
                </a:spcBef>
                <a:spcAft>
                  <a:spcPts val="0"/>
                </a:spcAft>
                <a:defRPr/>
              </a:pPr>
              <a:t>22</a:t>
            </a:fld>
            <a:endParaRPr lang="en-US">
              <a:ea typeface="+mn-ea"/>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667000" y="3583385"/>
            <a:ext cx="6669360" cy="30475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AutoShape 25"/>
          <p:cNvSpPr>
            <a:spLocks noChangeArrowheads="1"/>
          </p:cNvSpPr>
          <p:nvPr/>
        </p:nvSpPr>
        <p:spPr bwMode="auto">
          <a:xfrm>
            <a:off x="2855640" y="3933056"/>
            <a:ext cx="1800200" cy="1224136"/>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eaLnBrk="1" fontAlgn="auto" hangingPunct="1">
              <a:spcBef>
                <a:spcPts val="0"/>
              </a:spcBef>
              <a:spcAft>
                <a:spcPts val="0"/>
              </a:spcAft>
              <a:defRPr/>
            </a:pPr>
            <a:endParaRPr lang="en-US" kern="0">
              <a:solidFill>
                <a:sysClr val="windowText" lastClr="000000"/>
              </a:solidFill>
              <a:latin typeface="Arial" pitchFamily="-107" charset="0"/>
              <a:ea typeface="Arial" pitchFamily="-107" charset="0"/>
              <a:cs typeface="Arial" pitchFamily="-107" charset="0"/>
            </a:endParaRPr>
          </a:p>
        </p:txBody>
      </p:sp>
    </p:spTree>
    <p:extLst>
      <p:ext uri="{BB962C8B-B14F-4D97-AF65-F5344CB8AC3E}">
        <p14:creationId xmlns:p14="http://schemas.microsoft.com/office/powerpoint/2010/main" val="22917793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Yet …</a:t>
            </a:r>
          </a:p>
        </p:txBody>
      </p:sp>
      <p:sp>
        <p:nvSpPr>
          <p:cNvPr id="3" name="Content Placeholder 2"/>
          <p:cNvSpPr>
            <a:spLocks noGrp="1"/>
          </p:cNvSpPr>
          <p:nvPr>
            <p:ph idx="1"/>
          </p:nvPr>
        </p:nvSpPr>
        <p:spPr>
          <a:xfrm>
            <a:off x="1752600" y="997528"/>
            <a:ext cx="8915400" cy="5193723"/>
          </a:xfrm>
        </p:spPr>
        <p:txBody>
          <a:bodyPr/>
          <a:lstStyle/>
          <a:p>
            <a:r>
              <a:rPr lang="en-US" dirty="0"/>
              <a:t>“</a:t>
            </a:r>
            <a:r>
              <a:rPr lang="en-US" sz="2800" b="1" dirty="0">
                <a:solidFill>
                  <a:srgbClr val="0000FF"/>
                </a:solidFill>
              </a:rPr>
              <a:t>It</a:t>
            </a:r>
            <a:r>
              <a:rPr lang="fr-FR" sz="2800" b="1" dirty="0">
                <a:solidFill>
                  <a:srgbClr val="0000FF"/>
                </a:solidFill>
              </a:rPr>
              <a:t>’</a:t>
            </a:r>
            <a:r>
              <a:rPr lang="en-US" sz="2800" b="1" dirty="0">
                <a:solidFill>
                  <a:srgbClr val="0000FF"/>
                </a:solidFill>
              </a:rPr>
              <a:t>s the Memory, Stupid!</a:t>
            </a:r>
            <a:r>
              <a:rPr lang="en-US" dirty="0"/>
              <a:t>” (Richard Sites, MPR, 1996)</a:t>
            </a:r>
          </a:p>
        </p:txBody>
      </p:sp>
      <p:pic>
        <p:nvPicPr>
          <p:cNvPr id="10" name="Picture 9"/>
          <p:cNvPicPr>
            <a:picLocks noChangeAspect="1"/>
          </p:cNvPicPr>
          <p:nvPr/>
        </p:nvPicPr>
        <p:blipFill>
          <a:blip r:embed="rId2"/>
          <a:stretch>
            <a:fillRect/>
          </a:stretch>
        </p:blipFill>
        <p:spPr>
          <a:xfrm>
            <a:off x="1727200" y="1606128"/>
            <a:ext cx="8724900" cy="4775200"/>
          </a:xfrm>
          <a:prstGeom prst="rect">
            <a:avLst/>
          </a:prstGeom>
        </p:spPr>
      </p:pic>
      <p:sp>
        <p:nvSpPr>
          <p:cNvPr id="6" name="AutoShape 25"/>
          <p:cNvSpPr>
            <a:spLocks noChangeArrowheads="1"/>
          </p:cNvSpPr>
          <p:nvPr/>
        </p:nvSpPr>
        <p:spPr bwMode="auto">
          <a:xfrm>
            <a:off x="3647728" y="3573016"/>
            <a:ext cx="2016224" cy="2304256"/>
          </a:xfrm>
          <a:prstGeom prst="roundRect">
            <a:avLst>
              <a:gd name="adj" fmla="val 16667"/>
            </a:avLst>
          </a:prstGeom>
          <a:noFill/>
          <a:ln w="88900">
            <a:solidFill>
              <a:srgbClr val="0000FF"/>
            </a:solidFill>
            <a:round/>
            <a:headEnd/>
            <a:tailEnd/>
          </a:ln>
          <a:effectLst/>
        </p:spPr>
        <p:txBody>
          <a:bodyPr wrap="none" lIns="64008" tIns="32004" rIns="64008" bIns="32004" anchor="ctr"/>
          <a:lstStyle/>
          <a:p>
            <a:pPr eaLnBrk="1" fontAlgn="auto" hangingPunct="1">
              <a:spcBef>
                <a:spcPts val="0"/>
              </a:spcBef>
              <a:spcAft>
                <a:spcPts val="0"/>
              </a:spcAft>
              <a:defRPr/>
            </a:pPr>
            <a:endParaRPr lang="en-US" kern="0">
              <a:solidFill>
                <a:sysClr val="windowText" lastClr="000000"/>
              </a:solidFill>
              <a:latin typeface="Arial" pitchFamily="-107" charset="0"/>
              <a:ea typeface="Arial" pitchFamily="-107" charset="0"/>
              <a:cs typeface="Arial" pitchFamily="-107" charset="0"/>
            </a:endParaRPr>
          </a:p>
        </p:txBody>
      </p:sp>
      <p:sp>
        <p:nvSpPr>
          <p:cNvPr id="8" name="TextBox 7"/>
          <p:cNvSpPr txBox="1"/>
          <p:nvPr/>
        </p:nvSpPr>
        <p:spPr>
          <a:xfrm>
            <a:off x="1631505" y="6496147"/>
            <a:ext cx="8871173" cy="284693"/>
          </a:xfrm>
          <a:prstGeom prst="rect">
            <a:avLst/>
          </a:prstGeom>
          <a:noFill/>
        </p:spPr>
        <p:txBody>
          <a:bodyPr wrap="none" rtlCol="0">
            <a:spAutoFit/>
          </a:bodyPr>
          <a:lstStyle/>
          <a:p>
            <a:pPr eaLnBrk="1" fontAlgn="auto" hangingPunct="1">
              <a:spcBef>
                <a:spcPts val="0"/>
              </a:spcBef>
              <a:spcAft>
                <a:spcPts val="0"/>
              </a:spcAft>
              <a:defRPr/>
            </a:pPr>
            <a:r>
              <a:rPr lang="en-US" sz="1250" dirty="0">
                <a:solidFill>
                  <a:srgbClr val="000000"/>
                </a:solidFill>
                <a:latin typeface="Tahoma"/>
                <a:ea typeface="+mn-ea"/>
              </a:rPr>
              <a:t>Mutlu+, “</a:t>
            </a:r>
            <a:r>
              <a:rPr lang="en-US" sz="1250" dirty="0">
                <a:solidFill>
                  <a:srgbClr val="0000FF"/>
                </a:solidFill>
                <a:latin typeface="Tahoma"/>
                <a:ea typeface="+mn-ea"/>
              </a:rPr>
              <a:t>Runahead Execution: An Alternative to Very Large Instruction Windows for Out-of-Order Processors</a:t>
            </a:r>
            <a:r>
              <a:rPr lang="en-US" sz="1250" dirty="0">
                <a:solidFill>
                  <a:srgbClr val="000000"/>
                </a:solidFill>
                <a:latin typeface="Tahoma"/>
                <a:ea typeface="+mn-ea"/>
              </a:rPr>
              <a:t>,” HPCA 2003.</a:t>
            </a:r>
          </a:p>
        </p:txBody>
      </p:sp>
      <p:pic>
        <p:nvPicPr>
          <p:cNvPr id="7" name="Picture 6">
            <a:extLst>
              <a:ext uri="{FF2B5EF4-FFF2-40B4-BE49-F238E27FC236}">
                <a16:creationId xmlns:a16="http://schemas.microsoft.com/office/drawing/2014/main" id="{23497AFD-D3FF-E347-A706-7E82FC4BB6FC}"/>
              </a:ext>
            </a:extLst>
          </p:cNvPr>
          <p:cNvPicPr>
            <a:picLocks noChangeAspect="1"/>
          </p:cNvPicPr>
          <p:nvPr/>
        </p:nvPicPr>
        <p:blipFill>
          <a:blip r:embed="rId3"/>
          <a:stretch>
            <a:fillRect/>
          </a:stretch>
        </p:blipFill>
        <p:spPr>
          <a:xfrm>
            <a:off x="5807968" y="210079"/>
            <a:ext cx="4434582" cy="635000"/>
          </a:xfrm>
          <a:prstGeom prst="rect">
            <a:avLst/>
          </a:prstGeom>
        </p:spPr>
      </p:pic>
    </p:spTree>
    <p:extLst>
      <p:ext uri="{BB962C8B-B14F-4D97-AF65-F5344CB8AC3E}">
        <p14:creationId xmlns:p14="http://schemas.microsoft.com/office/powerpoint/2010/main" val="19361258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Performance Perspective (Today)</a:t>
            </a:r>
          </a:p>
        </p:txBody>
      </p:sp>
      <p:sp>
        <p:nvSpPr>
          <p:cNvPr id="3" name="Content Placeholder 2"/>
          <p:cNvSpPr>
            <a:spLocks noGrp="1"/>
          </p:cNvSpPr>
          <p:nvPr>
            <p:ph idx="1"/>
          </p:nvPr>
        </p:nvSpPr>
        <p:spPr/>
        <p:txBody>
          <a:bodyPr/>
          <a:lstStyle/>
          <a:p>
            <a:r>
              <a:rPr lang="en-US" dirty="0"/>
              <a:t>All of Google’s Data Center Workloads (2015): </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8E574D81-B5DE-384D-B24B-566C679AE608}" type="slidenum">
              <a:rPr lang="en-US">
                <a:ea typeface="+mn-ea"/>
              </a:rPr>
              <a:pPr fontAlgn="auto">
                <a:spcBef>
                  <a:spcPts val="0"/>
                </a:spcBef>
                <a:spcAft>
                  <a:spcPts val="0"/>
                </a:spcAft>
                <a:defRPr/>
              </a:pPr>
              <a:t>24</a:t>
            </a:fld>
            <a:endParaRPr lang="en-US">
              <a:ea typeface="+mn-ea"/>
            </a:endParaRPr>
          </a:p>
        </p:txBody>
      </p:sp>
      <p:pic>
        <p:nvPicPr>
          <p:cNvPr id="5" name="Picture 4"/>
          <p:cNvPicPr>
            <a:picLocks noChangeAspect="1"/>
          </p:cNvPicPr>
          <p:nvPr/>
        </p:nvPicPr>
        <p:blipFill>
          <a:blip r:embed="rId2"/>
          <a:stretch>
            <a:fillRect/>
          </a:stretch>
        </p:blipFill>
        <p:spPr>
          <a:xfrm>
            <a:off x="2495600" y="1618580"/>
            <a:ext cx="6984776" cy="4821475"/>
          </a:xfrm>
          <a:prstGeom prst="rect">
            <a:avLst/>
          </a:prstGeom>
        </p:spPr>
      </p:pic>
      <p:sp>
        <p:nvSpPr>
          <p:cNvPr id="6" name="AutoShape 25"/>
          <p:cNvSpPr>
            <a:spLocks noChangeArrowheads="1"/>
          </p:cNvSpPr>
          <p:nvPr/>
        </p:nvSpPr>
        <p:spPr bwMode="auto">
          <a:xfrm>
            <a:off x="5303912" y="2442260"/>
            <a:ext cx="3096344" cy="2304256"/>
          </a:xfrm>
          <a:prstGeom prst="roundRect">
            <a:avLst>
              <a:gd name="adj" fmla="val 16667"/>
            </a:avLst>
          </a:prstGeom>
          <a:noFill/>
          <a:ln w="88900">
            <a:solidFill>
              <a:srgbClr val="0000FF"/>
            </a:solidFill>
            <a:round/>
            <a:headEnd/>
            <a:tailEnd/>
          </a:ln>
          <a:effectLst/>
        </p:spPr>
        <p:txBody>
          <a:bodyPr wrap="none" lIns="64008" tIns="32004" rIns="64008" bIns="32004" anchor="ctr"/>
          <a:lstStyle/>
          <a:p>
            <a:pPr eaLnBrk="1" fontAlgn="auto" hangingPunct="1">
              <a:spcBef>
                <a:spcPts val="0"/>
              </a:spcBef>
              <a:spcAft>
                <a:spcPts val="0"/>
              </a:spcAft>
              <a:defRPr/>
            </a:pPr>
            <a:endParaRPr lang="en-US" kern="0">
              <a:solidFill>
                <a:sysClr val="windowText" lastClr="000000"/>
              </a:solidFill>
              <a:latin typeface="Arial" pitchFamily="-107" charset="0"/>
              <a:ea typeface="Arial" pitchFamily="-107" charset="0"/>
              <a:cs typeface="Arial" pitchFamily="-107" charset="0"/>
            </a:endParaRPr>
          </a:p>
        </p:txBody>
      </p:sp>
      <p:sp>
        <p:nvSpPr>
          <p:cNvPr id="7" name="TextBox 6"/>
          <p:cNvSpPr txBox="1"/>
          <p:nvPr/>
        </p:nvSpPr>
        <p:spPr>
          <a:xfrm>
            <a:off x="3863753" y="6528684"/>
            <a:ext cx="4516749" cy="284693"/>
          </a:xfrm>
          <a:prstGeom prst="rect">
            <a:avLst/>
          </a:prstGeom>
          <a:noFill/>
        </p:spPr>
        <p:txBody>
          <a:bodyPr wrap="none" rtlCol="0">
            <a:spAutoFit/>
          </a:bodyPr>
          <a:lstStyle/>
          <a:p>
            <a:pPr eaLnBrk="1" fontAlgn="auto" hangingPunct="1">
              <a:spcBef>
                <a:spcPts val="0"/>
              </a:spcBef>
              <a:spcAft>
                <a:spcPts val="0"/>
              </a:spcAft>
              <a:defRPr/>
            </a:pPr>
            <a:r>
              <a:rPr lang="en-US" sz="1250" dirty="0" err="1">
                <a:solidFill>
                  <a:srgbClr val="000000"/>
                </a:solidFill>
                <a:latin typeface="Tahoma"/>
                <a:ea typeface="+mn-ea"/>
              </a:rPr>
              <a:t>Kanev</a:t>
            </a:r>
            <a:r>
              <a:rPr lang="en-US" sz="1250" dirty="0">
                <a:solidFill>
                  <a:srgbClr val="000000"/>
                </a:solidFill>
                <a:latin typeface="Tahoma"/>
                <a:ea typeface="+mn-ea"/>
              </a:rPr>
              <a:t>+, “</a:t>
            </a:r>
            <a:r>
              <a:rPr lang="en-US" sz="1250" dirty="0">
                <a:solidFill>
                  <a:srgbClr val="0000FF"/>
                </a:solidFill>
                <a:latin typeface="Tahoma"/>
                <a:ea typeface="+mn-ea"/>
              </a:rPr>
              <a:t>Profiling a Warehouse-Scale Computer</a:t>
            </a:r>
            <a:r>
              <a:rPr lang="en-US" sz="1250" dirty="0">
                <a:solidFill>
                  <a:srgbClr val="000000"/>
                </a:solidFill>
                <a:latin typeface="Tahoma"/>
                <a:ea typeface="+mn-ea"/>
              </a:rPr>
              <a:t>,” ISCA 2015.</a:t>
            </a:r>
          </a:p>
        </p:txBody>
      </p:sp>
    </p:spTree>
    <p:extLst>
      <p:ext uri="{BB962C8B-B14F-4D97-AF65-F5344CB8AC3E}">
        <p14:creationId xmlns:p14="http://schemas.microsoft.com/office/powerpoint/2010/main" val="8654726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Performance Perspective (Today)</a:t>
            </a:r>
          </a:p>
        </p:txBody>
      </p:sp>
      <p:sp>
        <p:nvSpPr>
          <p:cNvPr id="3" name="Content Placeholder 2"/>
          <p:cNvSpPr>
            <a:spLocks noGrp="1"/>
          </p:cNvSpPr>
          <p:nvPr>
            <p:ph idx="1"/>
          </p:nvPr>
        </p:nvSpPr>
        <p:spPr/>
        <p:txBody>
          <a:bodyPr/>
          <a:lstStyle/>
          <a:p>
            <a:r>
              <a:rPr lang="en-US" dirty="0"/>
              <a:t>All of Google’s Data Center Workloads (2015): </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8E574D81-B5DE-384D-B24B-566C679AE608}" type="slidenum">
              <a:rPr lang="en-US">
                <a:ea typeface="+mn-ea"/>
              </a:rPr>
              <a:pPr fontAlgn="auto">
                <a:spcBef>
                  <a:spcPts val="0"/>
                </a:spcBef>
                <a:spcAft>
                  <a:spcPts val="0"/>
                </a:spcAft>
                <a:defRPr/>
              </a:pPr>
              <a:t>25</a:t>
            </a:fld>
            <a:endParaRPr lang="en-US">
              <a:ea typeface="+mn-ea"/>
            </a:endParaRPr>
          </a:p>
        </p:txBody>
      </p:sp>
      <p:sp>
        <p:nvSpPr>
          <p:cNvPr id="7" name="TextBox 6"/>
          <p:cNvSpPr txBox="1"/>
          <p:nvPr/>
        </p:nvSpPr>
        <p:spPr>
          <a:xfrm>
            <a:off x="3863753" y="6528684"/>
            <a:ext cx="4516749" cy="284693"/>
          </a:xfrm>
          <a:prstGeom prst="rect">
            <a:avLst/>
          </a:prstGeom>
          <a:noFill/>
        </p:spPr>
        <p:txBody>
          <a:bodyPr wrap="none" rtlCol="0">
            <a:spAutoFit/>
          </a:bodyPr>
          <a:lstStyle/>
          <a:p>
            <a:pPr eaLnBrk="1" fontAlgn="auto" hangingPunct="1">
              <a:spcBef>
                <a:spcPts val="0"/>
              </a:spcBef>
              <a:spcAft>
                <a:spcPts val="0"/>
              </a:spcAft>
              <a:defRPr/>
            </a:pPr>
            <a:r>
              <a:rPr lang="en-US" sz="1250" dirty="0" err="1">
                <a:solidFill>
                  <a:srgbClr val="000000"/>
                </a:solidFill>
                <a:latin typeface="Tahoma"/>
                <a:ea typeface="+mn-ea"/>
              </a:rPr>
              <a:t>Kanev</a:t>
            </a:r>
            <a:r>
              <a:rPr lang="en-US" sz="1250" dirty="0">
                <a:solidFill>
                  <a:srgbClr val="000000"/>
                </a:solidFill>
                <a:latin typeface="Tahoma"/>
                <a:ea typeface="+mn-ea"/>
              </a:rPr>
              <a:t>+, “</a:t>
            </a:r>
            <a:r>
              <a:rPr lang="en-US" sz="1250" dirty="0">
                <a:solidFill>
                  <a:srgbClr val="0000FF"/>
                </a:solidFill>
                <a:latin typeface="Tahoma"/>
                <a:ea typeface="+mn-ea"/>
              </a:rPr>
              <a:t>Profiling a Warehouse-Scale Computer</a:t>
            </a:r>
            <a:r>
              <a:rPr lang="en-US" sz="1250" dirty="0">
                <a:solidFill>
                  <a:srgbClr val="000000"/>
                </a:solidFill>
                <a:latin typeface="Tahoma"/>
                <a:ea typeface="+mn-ea"/>
              </a:rPr>
              <a:t>,” ISCA 2015.</a:t>
            </a:r>
          </a:p>
        </p:txBody>
      </p:sp>
      <p:pic>
        <p:nvPicPr>
          <p:cNvPr id="8" name="Picture 7"/>
          <p:cNvPicPr>
            <a:picLocks noChangeAspect="1"/>
          </p:cNvPicPr>
          <p:nvPr/>
        </p:nvPicPr>
        <p:blipFill>
          <a:blip r:embed="rId2"/>
          <a:stretch>
            <a:fillRect/>
          </a:stretch>
        </p:blipFill>
        <p:spPr>
          <a:xfrm>
            <a:off x="1703512" y="1732974"/>
            <a:ext cx="8581113" cy="4360322"/>
          </a:xfrm>
          <a:prstGeom prst="rect">
            <a:avLst/>
          </a:prstGeom>
        </p:spPr>
      </p:pic>
    </p:spTree>
    <p:extLst>
      <p:ext uri="{BB962C8B-B14F-4D97-AF65-F5344CB8AC3E}">
        <p14:creationId xmlns:p14="http://schemas.microsoft.com/office/powerpoint/2010/main" val="80781045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6A713-8E0B-46CD-979B-9D5A3E8B6086}"/>
              </a:ext>
            </a:extLst>
          </p:cNvPr>
          <p:cNvSpPr>
            <a:spLocks noGrp="1"/>
          </p:cNvSpPr>
          <p:nvPr>
            <p:ph type="title"/>
          </p:nvPr>
        </p:nvSpPr>
        <p:spPr/>
        <p:txBody>
          <a:bodyPr/>
          <a:lstStyle/>
          <a:p>
            <a:r>
              <a:rPr lang="en-US" b="1" dirty="0"/>
              <a:t>DRAM Organization</a:t>
            </a:r>
            <a:endParaRPr lang="en-CH" b="1" dirty="0"/>
          </a:p>
        </p:txBody>
      </p:sp>
      <p:sp>
        <p:nvSpPr>
          <p:cNvPr id="4" name="Slide Number Placeholder 3">
            <a:extLst>
              <a:ext uri="{FF2B5EF4-FFF2-40B4-BE49-F238E27FC236}">
                <a16:creationId xmlns:a16="http://schemas.microsoft.com/office/drawing/2014/main" id="{C52F28FD-B93C-4C8C-A4DD-CC4E85890C38}"/>
              </a:ext>
            </a:extLst>
          </p:cNvPr>
          <p:cNvSpPr>
            <a:spLocks noGrp="1"/>
          </p:cNvSpPr>
          <p:nvPr>
            <p:ph type="sldNum" sz="quarter" idx="11"/>
          </p:nvPr>
        </p:nvSpPr>
        <p:spPr/>
        <p:txBody>
          <a:bodyPr/>
          <a:lstStyle/>
          <a:p>
            <a:pPr>
              <a:defRPr/>
            </a:pPr>
            <a:fld id="{8DE33320-76E4-0249-8CA9-3902D97168FA}" type="slidenum">
              <a:rPr lang="en-US" altLang="en-US" smtClean="0"/>
              <a:pPr>
                <a:defRPr/>
              </a:pPr>
              <a:t>26</a:t>
            </a:fld>
            <a:endParaRPr lang="en-US" altLang="en-US"/>
          </a:p>
        </p:txBody>
      </p:sp>
      <p:pic>
        <p:nvPicPr>
          <p:cNvPr id="5" name="CPU">
            <a:extLst>
              <a:ext uri="{FF2B5EF4-FFF2-40B4-BE49-F238E27FC236}">
                <a16:creationId xmlns:a16="http://schemas.microsoft.com/office/drawing/2014/main" id="{0A9DE0B9-8AA7-104B-80DB-0E1D92E0D6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2781" y="2179039"/>
            <a:ext cx="1178129" cy="2044172"/>
          </a:xfrm>
          <a:prstGeom prst="rect">
            <a:avLst/>
          </a:prstGeom>
        </p:spPr>
      </p:pic>
      <p:pic>
        <p:nvPicPr>
          <p:cNvPr id="6" name="Channel">
            <a:extLst>
              <a:ext uri="{FF2B5EF4-FFF2-40B4-BE49-F238E27FC236}">
                <a16:creationId xmlns:a16="http://schemas.microsoft.com/office/drawing/2014/main" id="{B2416518-6246-5247-AD73-8A9E6AC305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7747" y="2292263"/>
            <a:ext cx="945542" cy="1817723"/>
          </a:xfrm>
          <a:prstGeom prst="rect">
            <a:avLst/>
          </a:prstGeom>
        </p:spPr>
      </p:pic>
      <p:pic>
        <p:nvPicPr>
          <p:cNvPr id="7" name="Rank">
            <a:extLst>
              <a:ext uri="{FF2B5EF4-FFF2-40B4-BE49-F238E27FC236}">
                <a16:creationId xmlns:a16="http://schemas.microsoft.com/office/drawing/2014/main" id="{ACE5950E-B4AE-2C40-BD23-33DBF1A859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8896" y="2180964"/>
            <a:ext cx="920475" cy="2044172"/>
          </a:xfrm>
          <a:prstGeom prst="rect">
            <a:avLst/>
          </a:prstGeom>
        </p:spPr>
      </p:pic>
      <p:pic>
        <p:nvPicPr>
          <p:cNvPr id="8" name="Bank">
            <a:extLst>
              <a:ext uri="{FF2B5EF4-FFF2-40B4-BE49-F238E27FC236}">
                <a16:creationId xmlns:a16="http://schemas.microsoft.com/office/drawing/2014/main" id="{A5636271-8BA9-D542-9979-1CF446279F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0699" y="2179039"/>
            <a:ext cx="3543591" cy="2226623"/>
          </a:xfrm>
          <a:prstGeom prst="rect">
            <a:avLst/>
          </a:prstGeom>
        </p:spPr>
      </p:pic>
      <p:pic>
        <p:nvPicPr>
          <p:cNvPr id="9" name="RowBuffer">
            <a:extLst>
              <a:ext uri="{FF2B5EF4-FFF2-40B4-BE49-F238E27FC236}">
                <a16:creationId xmlns:a16="http://schemas.microsoft.com/office/drawing/2014/main" id="{3D646872-F965-AA46-9F39-413CF1FD98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2451" y="3946149"/>
            <a:ext cx="1792085" cy="372690"/>
          </a:xfrm>
          <a:prstGeom prst="rect">
            <a:avLst/>
          </a:prstGeom>
        </p:spPr>
      </p:pic>
      <p:pic>
        <p:nvPicPr>
          <p:cNvPr id="10" name="Row">
            <a:extLst>
              <a:ext uri="{FF2B5EF4-FFF2-40B4-BE49-F238E27FC236}">
                <a16:creationId xmlns:a16="http://schemas.microsoft.com/office/drawing/2014/main" id="{42B2D278-5362-F045-A374-42DA6E3E62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5308" y="3287947"/>
            <a:ext cx="1675059" cy="576437"/>
          </a:xfrm>
          <a:prstGeom prst="rect">
            <a:avLst/>
          </a:prstGeom>
        </p:spPr>
      </p:pic>
      <p:pic>
        <p:nvPicPr>
          <p:cNvPr id="11" name="Cell">
            <a:extLst>
              <a:ext uri="{FF2B5EF4-FFF2-40B4-BE49-F238E27FC236}">
                <a16:creationId xmlns:a16="http://schemas.microsoft.com/office/drawing/2014/main" id="{EFCDB2A8-AFA0-DA43-BD78-270E71B0334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23950" y="2054694"/>
            <a:ext cx="3461803" cy="2441106"/>
          </a:xfrm>
          <a:prstGeom prst="rect">
            <a:avLst/>
          </a:prstGeom>
        </p:spPr>
      </p:pic>
      <p:sp>
        <p:nvSpPr>
          <p:cNvPr id="12" name="U-Turn Arrow 24">
            <a:extLst>
              <a:ext uri="{FF2B5EF4-FFF2-40B4-BE49-F238E27FC236}">
                <a16:creationId xmlns:a16="http://schemas.microsoft.com/office/drawing/2014/main" id="{876F46B0-9C9E-8F4B-944C-68259B7C1D7C}"/>
              </a:ext>
            </a:extLst>
          </p:cNvPr>
          <p:cNvSpPr/>
          <p:nvPr/>
        </p:nvSpPr>
        <p:spPr>
          <a:xfrm>
            <a:off x="8997820" y="3401891"/>
            <a:ext cx="550506" cy="708095"/>
          </a:xfrm>
          <a:prstGeom prst="uturnArrow">
            <a:avLst>
              <a:gd name="adj1" fmla="val 6356"/>
              <a:gd name="adj2" fmla="val 25000"/>
              <a:gd name="adj3" fmla="val 38559"/>
              <a:gd name="adj4" fmla="val 39089"/>
              <a:gd name="adj5" fmla="val 82906"/>
            </a:avLst>
          </a:prstGeom>
          <a:solidFill>
            <a:srgbClr val="EB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Tree>
    <p:extLst>
      <p:ext uri="{BB962C8B-B14F-4D97-AF65-F5344CB8AC3E}">
        <p14:creationId xmlns:p14="http://schemas.microsoft.com/office/powerpoint/2010/main" val="26020454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6040593" y="2130490"/>
            <a:ext cx="2932176" cy="463897"/>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2" name="Title 1"/>
          <p:cNvSpPr>
            <a:spLocks noGrp="1"/>
          </p:cNvSpPr>
          <p:nvPr>
            <p:ph type="title"/>
          </p:nvPr>
        </p:nvSpPr>
        <p:spPr/>
        <p:txBody>
          <a:bodyPr/>
          <a:lstStyle/>
          <a:p>
            <a:r>
              <a:rPr lang="en-US" b="1" dirty="0"/>
              <a:t>DRAM Operations</a:t>
            </a:r>
          </a:p>
        </p:txBody>
      </p:sp>
      <p:pic>
        <p:nvPicPr>
          <p:cNvPr id="6" name="Content Placeholder 5"/>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10000" b="90000" l="0" r="100000"/>
                    </a14:imgEffect>
                  </a14:imgLayer>
                </a14:imgProps>
              </a:ext>
              <a:ext uri="{28A0092B-C50C-407E-A947-70E740481C1C}">
                <a14:useLocalDpi xmlns:a14="http://schemas.microsoft.com/office/drawing/2010/main" val="0"/>
              </a:ext>
            </a:extLst>
          </a:blip>
          <a:stretch>
            <a:fillRect/>
          </a:stretch>
        </p:blipFill>
        <p:spPr>
          <a:xfrm>
            <a:off x="2095313" y="381000"/>
            <a:ext cx="3200400" cy="3200400"/>
          </a:xfrm>
        </p:spPr>
      </p:pic>
      <p:sp>
        <p:nvSpPr>
          <p:cNvPr id="7" name="Rounded Rectangle 6"/>
          <p:cNvSpPr/>
          <p:nvPr/>
        </p:nvSpPr>
        <p:spPr bwMode="auto">
          <a:xfrm>
            <a:off x="2704913" y="4321175"/>
            <a:ext cx="1981200" cy="1752600"/>
          </a:xfrm>
          <a:prstGeom prst="roundRect">
            <a:avLst/>
          </a:prstGeom>
          <a:solidFill>
            <a:schemeClr val="accent3">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3200" b="1" dirty="0">
                <a:latin typeface="+mn-lt"/>
              </a:rPr>
              <a:t>CPU</a:t>
            </a:r>
          </a:p>
        </p:txBody>
      </p:sp>
      <p:sp>
        <p:nvSpPr>
          <p:cNvPr id="8" name="Rounded Rectangle 7"/>
          <p:cNvSpPr/>
          <p:nvPr/>
        </p:nvSpPr>
        <p:spPr bwMode="auto">
          <a:xfrm>
            <a:off x="2886088" y="4343400"/>
            <a:ext cx="1603245" cy="609600"/>
          </a:xfrm>
          <a:prstGeom prst="roundRect">
            <a:avLst/>
          </a:prstGeom>
          <a:solidFill>
            <a:srgbClr val="EEA0A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b="1" dirty="0">
                <a:latin typeface="+mn-lt"/>
              </a:rPr>
              <a:t>Memory Controller</a:t>
            </a:r>
          </a:p>
        </p:txBody>
      </p:sp>
      <p:sp>
        <p:nvSpPr>
          <p:cNvPr id="9" name="Up-Down Arrow 8"/>
          <p:cNvSpPr/>
          <p:nvPr/>
        </p:nvSpPr>
        <p:spPr bwMode="auto">
          <a:xfrm>
            <a:off x="3314513" y="2819400"/>
            <a:ext cx="762000" cy="1371601"/>
          </a:xfrm>
          <a:prstGeom prst="upDownArrow">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grpSp>
        <p:nvGrpSpPr>
          <p:cNvPr id="13" name="Group 12"/>
          <p:cNvGrpSpPr/>
          <p:nvPr/>
        </p:nvGrpSpPr>
        <p:grpSpPr>
          <a:xfrm>
            <a:off x="6133913" y="2578355"/>
            <a:ext cx="2743200" cy="459105"/>
            <a:chOff x="4724400" y="2590800"/>
            <a:chExt cx="2743200" cy="459105"/>
          </a:xfrm>
          <a:noFill/>
        </p:grpSpPr>
        <p:sp>
          <p:nvSpPr>
            <p:cNvPr id="14" name="Oval 13"/>
            <p:cNvSpPr/>
            <p:nvPr/>
          </p:nvSpPr>
          <p:spPr>
            <a:xfrm>
              <a:off x="56388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5" name="Oval 14"/>
            <p:cNvSpPr/>
            <p:nvPr/>
          </p:nvSpPr>
          <p:spPr>
            <a:xfrm>
              <a:off x="60960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6" name="Oval 15"/>
            <p:cNvSpPr/>
            <p:nvPr/>
          </p:nvSpPr>
          <p:spPr>
            <a:xfrm>
              <a:off x="65532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7" name="Oval 16"/>
            <p:cNvSpPr/>
            <p:nvPr/>
          </p:nvSpPr>
          <p:spPr>
            <a:xfrm>
              <a:off x="70104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8" name="Oval 17"/>
            <p:cNvSpPr/>
            <p:nvPr/>
          </p:nvSpPr>
          <p:spPr>
            <a:xfrm>
              <a:off x="47244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9" name="Oval 18"/>
            <p:cNvSpPr/>
            <p:nvPr/>
          </p:nvSpPr>
          <p:spPr>
            <a:xfrm>
              <a:off x="51816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cxnSp>
        <p:nvCxnSpPr>
          <p:cNvPr id="20" name="Straight Connector 19"/>
          <p:cNvCxnSpPr/>
          <p:nvPr/>
        </p:nvCxnSpPr>
        <p:spPr>
          <a:xfrm flipV="1">
            <a:off x="6365560"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1" name="DRAM"/>
          <p:cNvSpPr/>
          <p:nvPr/>
        </p:nvSpPr>
        <p:spPr>
          <a:xfrm>
            <a:off x="61369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2" name="Straight Connector 21"/>
          <p:cNvCxnSpPr/>
          <p:nvPr/>
        </p:nvCxnSpPr>
        <p:spPr>
          <a:xfrm flipV="1">
            <a:off x="6822760"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3" name="DRAM"/>
          <p:cNvSpPr/>
          <p:nvPr/>
        </p:nvSpPr>
        <p:spPr>
          <a:xfrm>
            <a:off x="65941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4" name="Straight Connector 23"/>
          <p:cNvCxnSpPr/>
          <p:nvPr/>
        </p:nvCxnSpPr>
        <p:spPr>
          <a:xfrm flipV="1">
            <a:off x="7283006"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5" name="DRAM"/>
          <p:cNvSpPr/>
          <p:nvPr/>
        </p:nvSpPr>
        <p:spPr>
          <a:xfrm>
            <a:off x="7054406"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6" name="Straight Connector 25"/>
          <p:cNvCxnSpPr/>
          <p:nvPr/>
        </p:nvCxnSpPr>
        <p:spPr>
          <a:xfrm flipV="1">
            <a:off x="7740206"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7" name="DRAM"/>
          <p:cNvSpPr/>
          <p:nvPr/>
        </p:nvSpPr>
        <p:spPr>
          <a:xfrm>
            <a:off x="7511606"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8" name="Straight Connector 27"/>
          <p:cNvCxnSpPr/>
          <p:nvPr/>
        </p:nvCxnSpPr>
        <p:spPr>
          <a:xfrm flipV="1">
            <a:off x="8194360"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9" name="DRAM"/>
          <p:cNvSpPr/>
          <p:nvPr/>
        </p:nvSpPr>
        <p:spPr>
          <a:xfrm>
            <a:off x="79657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30" name="Straight Connector 29"/>
          <p:cNvCxnSpPr/>
          <p:nvPr/>
        </p:nvCxnSpPr>
        <p:spPr>
          <a:xfrm flipV="1">
            <a:off x="8648513" y="1587404"/>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31" name="DRAM"/>
          <p:cNvSpPr/>
          <p:nvPr/>
        </p:nvSpPr>
        <p:spPr>
          <a:xfrm>
            <a:off x="8419913"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nvGrpSpPr>
          <p:cNvPr id="32" name="Group 31"/>
          <p:cNvGrpSpPr/>
          <p:nvPr/>
        </p:nvGrpSpPr>
        <p:grpSpPr>
          <a:xfrm>
            <a:off x="6136960" y="1673290"/>
            <a:ext cx="2743200" cy="916305"/>
            <a:chOff x="4572000" y="1609886"/>
            <a:chExt cx="2743200" cy="916305"/>
          </a:xfrm>
          <a:solidFill>
            <a:srgbClr val="83C3FD"/>
          </a:solidFill>
        </p:grpSpPr>
        <p:sp>
          <p:nvSpPr>
            <p:cNvPr id="33" name="Oval 32"/>
            <p:cNvSpPr/>
            <p:nvPr/>
          </p:nvSpPr>
          <p:spPr>
            <a:xfrm>
              <a:off x="54864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4" name="Oval 33"/>
            <p:cNvSpPr/>
            <p:nvPr/>
          </p:nvSpPr>
          <p:spPr>
            <a:xfrm>
              <a:off x="54864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5" name="Oval 34"/>
            <p:cNvSpPr/>
            <p:nvPr/>
          </p:nvSpPr>
          <p:spPr>
            <a:xfrm>
              <a:off x="59436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6" name="Oval 35"/>
            <p:cNvSpPr/>
            <p:nvPr/>
          </p:nvSpPr>
          <p:spPr>
            <a:xfrm>
              <a:off x="64008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7" name="Oval 36"/>
            <p:cNvSpPr/>
            <p:nvPr/>
          </p:nvSpPr>
          <p:spPr>
            <a:xfrm>
              <a:off x="64008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8" name="Oval 37"/>
            <p:cNvSpPr/>
            <p:nvPr/>
          </p:nvSpPr>
          <p:spPr>
            <a:xfrm>
              <a:off x="68580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9" name="Oval 38"/>
            <p:cNvSpPr/>
            <p:nvPr/>
          </p:nvSpPr>
          <p:spPr>
            <a:xfrm>
              <a:off x="59436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0" name="Oval 39"/>
            <p:cNvSpPr/>
            <p:nvPr/>
          </p:nvSpPr>
          <p:spPr>
            <a:xfrm>
              <a:off x="68580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Oval 40"/>
            <p:cNvSpPr/>
            <p:nvPr/>
          </p:nvSpPr>
          <p:spPr>
            <a:xfrm>
              <a:off x="45720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Oval 41"/>
            <p:cNvSpPr/>
            <p:nvPr/>
          </p:nvSpPr>
          <p:spPr>
            <a:xfrm>
              <a:off x="45720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Oval 42"/>
            <p:cNvSpPr/>
            <p:nvPr/>
          </p:nvSpPr>
          <p:spPr>
            <a:xfrm>
              <a:off x="50292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4" name="Oval 43"/>
            <p:cNvSpPr/>
            <p:nvPr/>
          </p:nvSpPr>
          <p:spPr>
            <a:xfrm>
              <a:off x="50292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45" name="Group 44"/>
          <p:cNvGrpSpPr/>
          <p:nvPr/>
        </p:nvGrpSpPr>
        <p:grpSpPr>
          <a:xfrm>
            <a:off x="6136960" y="3041079"/>
            <a:ext cx="2743200" cy="1367790"/>
            <a:chOff x="4572000" y="2977676"/>
            <a:chExt cx="2743200" cy="1367790"/>
          </a:xfrm>
          <a:solidFill>
            <a:srgbClr val="83C3FD"/>
          </a:solidFill>
        </p:grpSpPr>
        <p:sp>
          <p:nvSpPr>
            <p:cNvPr id="46" name="Oval 45"/>
            <p:cNvSpPr/>
            <p:nvPr/>
          </p:nvSpPr>
          <p:spPr>
            <a:xfrm>
              <a:off x="54864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Oval 46"/>
            <p:cNvSpPr/>
            <p:nvPr/>
          </p:nvSpPr>
          <p:spPr>
            <a:xfrm>
              <a:off x="59436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8" name="Oval 47"/>
            <p:cNvSpPr/>
            <p:nvPr/>
          </p:nvSpPr>
          <p:spPr>
            <a:xfrm>
              <a:off x="64008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9" name="Oval 48"/>
            <p:cNvSpPr/>
            <p:nvPr/>
          </p:nvSpPr>
          <p:spPr>
            <a:xfrm>
              <a:off x="68580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0" name="Oval 49"/>
            <p:cNvSpPr/>
            <p:nvPr/>
          </p:nvSpPr>
          <p:spPr>
            <a:xfrm>
              <a:off x="45720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1" name="Oval 50"/>
            <p:cNvSpPr/>
            <p:nvPr/>
          </p:nvSpPr>
          <p:spPr>
            <a:xfrm>
              <a:off x="50292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2" name="Oval 51"/>
            <p:cNvSpPr/>
            <p:nvPr/>
          </p:nvSpPr>
          <p:spPr>
            <a:xfrm>
              <a:off x="54864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3" name="Oval 52"/>
            <p:cNvSpPr/>
            <p:nvPr/>
          </p:nvSpPr>
          <p:spPr>
            <a:xfrm>
              <a:off x="59436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4" name="Oval 53"/>
            <p:cNvSpPr/>
            <p:nvPr/>
          </p:nvSpPr>
          <p:spPr>
            <a:xfrm>
              <a:off x="64008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5" name="Oval 54"/>
            <p:cNvSpPr/>
            <p:nvPr/>
          </p:nvSpPr>
          <p:spPr>
            <a:xfrm>
              <a:off x="68580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6" name="Oval 55"/>
            <p:cNvSpPr/>
            <p:nvPr/>
          </p:nvSpPr>
          <p:spPr>
            <a:xfrm>
              <a:off x="54864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7" name="Oval 56"/>
            <p:cNvSpPr/>
            <p:nvPr/>
          </p:nvSpPr>
          <p:spPr>
            <a:xfrm>
              <a:off x="59436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8" name="Oval 57"/>
            <p:cNvSpPr/>
            <p:nvPr/>
          </p:nvSpPr>
          <p:spPr>
            <a:xfrm>
              <a:off x="64008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9" name="Oval 58"/>
            <p:cNvSpPr/>
            <p:nvPr/>
          </p:nvSpPr>
          <p:spPr>
            <a:xfrm>
              <a:off x="68580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0" name="Oval 59"/>
            <p:cNvSpPr/>
            <p:nvPr/>
          </p:nvSpPr>
          <p:spPr>
            <a:xfrm>
              <a:off x="45720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1" name="Oval 60"/>
            <p:cNvSpPr/>
            <p:nvPr/>
          </p:nvSpPr>
          <p:spPr>
            <a:xfrm>
              <a:off x="50292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Oval 61"/>
            <p:cNvSpPr/>
            <p:nvPr/>
          </p:nvSpPr>
          <p:spPr>
            <a:xfrm>
              <a:off x="45720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3" name="Oval 62"/>
            <p:cNvSpPr/>
            <p:nvPr/>
          </p:nvSpPr>
          <p:spPr>
            <a:xfrm>
              <a:off x="50292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64" name="Group 63"/>
          <p:cNvGrpSpPr/>
          <p:nvPr/>
        </p:nvGrpSpPr>
        <p:grpSpPr>
          <a:xfrm>
            <a:off x="6145343" y="2589785"/>
            <a:ext cx="2724912" cy="440817"/>
            <a:chOff x="4583430" y="2539526"/>
            <a:chExt cx="2724912" cy="440817"/>
          </a:xfrm>
          <a:solidFill>
            <a:srgbClr val="83C3FD"/>
          </a:solidFill>
        </p:grpSpPr>
        <p:sp>
          <p:nvSpPr>
            <p:cNvPr id="65" name="Oval 64"/>
            <p:cNvSpPr/>
            <p:nvPr/>
          </p:nvSpPr>
          <p:spPr>
            <a:xfrm>
              <a:off x="54978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6" name="Oval 65"/>
            <p:cNvSpPr/>
            <p:nvPr/>
          </p:nvSpPr>
          <p:spPr>
            <a:xfrm>
              <a:off x="59550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7" name="Oval 66"/>
            <p:cNvSpPr/>
            <p:nvPr/>
          </p:nvSpPr>
          <p:spPr>
            <a:xfrm>
              <a:off x="64122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8" name="Oval 67"/>
            <p:cNvSpPr/>
            <p:nvPr/>
          </p:nvSpPr>
          <p:spPr>
            <a:xfrm>
              <a:off x="6869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9" name="Oval 68"/>
            <p:cNvSpPr/>
            <p:nvPr/>
          </p:nvSpPr>
          <p:spPr>
            <a:xfrm>
              <a:off x="4583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0" name="Oval 69"/>
            <p:cNvSpPr/>
            <p:nvPr/>
          </p:nvSpPr>
          <p:spPr>
            <a:xfrm>
              <a:off x="50406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71" name="Group 70"/>
          <p:cNvGrpSpPr/>
          <p:nvPr/>
        </p:nvGrpSpPr>
        <p:grpSpPr>
          <a:xfrm>
            <a:off x="6213161" y="3033299"/>
            <a:ext cx="2592325" cy="1455581"/>
            <a:chOff x="4648200" y="2969895"/>
            <a:chExt cx="2592325" cy="1455581"/>
          </a:xfrm>
          <a:solidFill>
            <a:srgbClr val="C00000"/>
          </a:solidFill>
        </p:grpSpPr>
        <p:sp>
          <p:nvSpPr>
            <p:cNvPr id="72" name="Down Arrow 71"/>
            <p:cNvSpPr/>
            <p:nvPr/>
          </p:nvSpPr>
          <p:spPr>
            <a:xfrm>
              <a:off x="4648200" y="2971800"/>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3" name="Down Arrow 72"/>
            <p:cNvSpPr/>
            <p:nvPr/>
          </p:nvSpPr>
          <p:spPr>
            <a:xfrm>
              <a:off x="5108450" y="2969895"/>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4" name="Down Arrow 73"/>
            <p:cNvSpPr/>
            <p:nvPr/>
          </p:nvSpPr>
          <p:spPr>
            <a:xfrm>
              <a:off x="5562602"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5" name="Down Arrow 74"/>
            <p:cNvSpPr/>
            <p:nvPr/>
          </p:nvSpPr>
          <p:spPr>
            <a:xfrm>
              <a:off x="6022852"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6" name="Down Arrow 75"/>
            <p:cNvSpPr/>
            <p:nvPr/>
          </p:nvSpPr>
          <p:spPr>
            <a:xfrm>
              <a:off x="6478523"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7" name="Down Arrow 76"/>
            <p:cNvSpPr/>
            <p:nvPr/>
          </p:nvSpPr>
          <p:spPr>
            <a:xfrm>
              <a:off x="6938773"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78" name="Group 77"/>
          <p:cNvGrpSpPr/>
          <p:nvPr/>
        </p:nvGrpSpPr>
        <p:grpSpPr>
          <a:xfrm rot="10800000">
            <a:off x="6213161" y="3035204"/>
            <a:ext cx="2592325" cy="1455581"/>
            <a:chOff x="4648200" y="2969895"/>
            <a:chExt cx="2592325" cy="1455581"/>
          </a:xfrm>
          <a:solidFill>
            <a:srgbClr val="C00000"/>
          </a:solidFill>
        </p:grpSpPr>
        <p:sp>
          <p:nvSpPr>
            <p:cNvPr id="79" name="Down Arrow 78"/>
            <p:cNvSpPr/>
            <p:nvPr/>
          </p:nvSpPr>
          <p:spPr>
            <a:xfrm>
              <a:off x="4648200" y="2971800"/>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0" name="Down Arrow 79"/>
            <p:cNvSpPr/>
            <p:nvPr/>
          </p:nvSpPr>
          <p:spPr>
            <a:xfrm>
              <a:off x="5108450" y="2969895"/>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1" name="Down Arrow 80"/>
            <p:cNvSpPr/>
            <p:nvPr/>
          </p:nvSpPr>
          <p:spPr>
            <a:xfrm>
              <a:off x="5562602"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2" name="Down Arrow 81"/>
            <p:cNvSpPr/>
            <p:nvPr/>
          </p:nvSpPr>
          <p:spPr>
            <a:xfrm>
              <a:off x="6022852"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3" name="Down Arrow 82"/>
            <p:cNvSpPr/>
            <p:nvPr/>
          </p:nvSpPr>
          <p:spPr>
            <a:xfrm>
              <a:off x="6478523"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4" name="Down Arrow 83"/>
            <p:cNvSpPr/>
            <p:nvPr/>
          </p:nvSpPr>
          <p:spPr>
            <a:xfrm>
              <a:off x="6938773"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85" name="Group 84"/>
          <p:cNvGrpSpPr/>
          <p:nvPr/>
        </p:nvGrpSpPr>
        <p:grpSpPr>
          <a:xfrm>
            <a:off x="8815214" y="2569332"/>
            <a:ext cx="1710115" cy="659947"/>
            <a:chOff x="7392078" y="2030714"/>
            <a:chExt cx="1710115" cy="659947"/>
          </a:xfrm>
        </p:grpSpPr>
        <p:sp>
          <p:nvSpPr>
            <p:cNvPr id="86" name="67Text"/>
            <p:cNvSpPr txBox="1"/>
            <p:nvPr/>
          </p:nvSpPr>
          <p:spPr>
            <a:xfrm>
              <a:off x="7392078" y="2197949"/>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DRAM Row</a:t>
              </a:r>
            </a:p>
          </p:txBody>
        </p:sp>
        <p:sp>
          <p:nvSpPr>
            <p:cNvPr id="87" name="Freeform 86"/>
            <p:cNvSpPr/>
            <p:nvPr/>
          </p:nvSpPr>
          <p:spPr>
            <a:xfrm flipV="1">
              <a:off x="7469123" y="2030714"/>
              <a:ext cx="367379" cy="480350"/>
            </a:xfrm>
            <a:custGeom>
              <a:avLst/>
              <a:gdLst>
                <a:gd name="connsiteX0" fmla="*/ 443884 w 443884"/>
                <a:gd name="connsiteY0" fmla="*/ 0 h 719091"/>
                <a:gd name="connsiteX1" fmla="*/ 168676 w 443884"/>
                <a:gd name="connsiteY1" fmla="*/ 186431 h 719091"/>
                <a:gd name="connsiteX2" fmla="*/ 0 w 443884"/>
                <a:gd name="connsiteY2" fmla="*/ 719091 h 719091"/>
              </a:gdLst>
              <a:ahLst/>
              <a:cxnLst>
                <a:cxn ang="0">
                  <a:pos x="connsiteX0" y="connsiteY0"/>
                </a:cxn>
                <a:cxn ang="0">
                  <a:pos x="connsiteX1" y="connsiteY1"/>
                </a:cxn>
                <a:cxn ang="0">
                  <a:pos x="connsiteX2" y="connsiteY2"/>
                </a:cxn>
              </a:cxnLst>
              <a:rect l="l" t="t" r="r" b="b"/>
              <a:pathLst>
                <a:path w="443884" h="719091">
                  <a:moveTo>
                    <a:pt x="443884" y="0"/>
                  </a:moveTo>
                  <a:cubicBezTo>
                    <a:pt x="343270" y="33291"/>
                    <a:pt x="242657" y="66583"/>
                    <a:pt x="168676" y="186431"/>
                  </a:cubicBezTo>
                  <a:cubicBezTo>
                    <a:pt x="94695" y="306279"/>
                    <a:pt x="47347" y="512685"/>
                    <a:pt x="0" y="719091"/>
                  </a:cubicBezTo>
                </a:path>
              </a:pathLst>
            </a:custGeom>
            <a:noFill/>
            <a:ln w="25400">
              <a:solidFill>
                <a:schemeClr val="tx1"/>
              </a:soli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grpSp>
        <p:nvGrpSpPr>
          <p:cNvPr id="88" name="Group 87"/>
          <p:cNvGrpSpPr/>
          <p:nvPr/>
        </p:nvGrpSpPr>
        <p:grpSpPr>
          <a:xfrm>
            <a:off x="6779862" y="4875100"/>
            <a:ext cx="3089755" cy="839900"/>
            <a:chOff x="5859262" y="4811697"/>
            <a:chExt cx="3089755" cy="839900"/>
          </a:xfrm>
        </p:grpSpPr>
        <p:sp>
          <p:nvSpPr>
            <p:cNvPr id="89" name="67Text"/>
            <p:cNvSpPr txBox="1"/>
            <p:nvPr/>
          </p:nvSpPr>
          <p:spPr>
            <a:xfrm>
              <a:off x="6217248" y="5158885"/>
              <a:ext cx="2731769"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Sense Amplifier</a:t>
              </a:r>
            </a:p>
          </p:txBody>
        </p:sp>
        <p:sp>
          <p:nvSpPr>
            <p:cNvPr id="90" name="Freeform 89"/>
            <p:cNvSpPr/>
            <p:nvPr/>
          </p:nvSpPr>
          <p:spPr>
            <a:xfrm>
              <a:off x="5859262" y="4811697"/>
              <a:ext cx="532660" cy="612559"/>
            </a:xfrm>
            <a:custGeom>
              <a:avLst/>
              <a:gdLst>
                <a:gd name="connsiteX0" fmla="*/ 532660 w 532660"/>
                <a:gd name="connsiteY0" fmla="*/ 612559 h 612559"/>
                <a:gd name="connsiteX1" fmla="*/ 106532 w 532660"/>
                <a:gd name="connsiteY1" fmla="*/ 390618 h 612559"/>
                <a:gd name="connsiteX2" fmla="*/ 0 w 532660"/>
                <a:gd name="connsiteY2" fmla="*/ 0 h 612559"/>
              </a:gdLst>
              <a:ahLst/>
              <a:cxnLst>
                <a:cxn ang="0">
                  <a:pos x="connsiteX0" y="connsiteY0"/>
                </a:cxn>
                <a:cxn ang="0">
                  <a:pos x="connsiteX1" y="connsiteY1"/>
                </a:cxn>
                <a:cxn ang="0">
                  <a:pos x="connsiteX2" y="connsiteY2"/>
                </a:cxn>
              </a:cxnLst>
              <a:rect l="l" t="t" r="r" b="b"/>
              <a:pathLst>
                <a:path w="532660" h="612559">
                  <a:moveTo>
                    <a:pt x="532660" y="612559"/>
                  </a:moveTo>
                  <a:cubicBezTo>
                    <a:pt x="363984" y="552635"/>
                    <a:pt x="195309" y="492711"/>
                    <a:pt x="106532" y="390618"/>
                  </a:cubicBezTo>
                  <a:cubicBezTo>
                    <a:pt x="17755" y="288525"/>
                    <a:pt x="8877" y="144262"/>
                    <a:pt x="0" y="0"/>
                  </a:cubicBezTo>
                </a:path>
              </a:pathLst>
            </a:custGeom>
            <a:noFill/>
            <a:ln w="25400">
              <a:solidFill>
                <a:schemeClr val="tx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grpSp>
        <p:nvGrpSpPr>
          <p:cNvPr id="91" name="Group 90"/>
          <p:cNvGrpSpPr/>
          <p:nvPr/>
        </p:nvGrpSpPr>
        <p:grpSpPr>
          <a:xfrm>
            <a:off x="6155248" y="2594387"/>
            <a:ext cx="2724912" cy="440817"/>
            <a:chOff x="4583430" y="2539526"/>
            <a:chExt cx="2724912" cy="440817"/>
          </a:xfrm>
          <a:solidFill>
            <a:srgbClr val="C00000"/>
          </a:solidFill>
        </p:grpSpPr>
        <p:sp>
          <p:nvSpPr>
            <p:cNvPr id="92" name="Oval 91"/>
            <p:cNvSpPr/>
            <p:nvPr/>
          </p:nvSpPr>
          <p:spPr>
            <a:xfrm>
              <a:off x="54978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3" name="Oval 92"/>
            <p:cNvSpPr/>
            <p:nvPr/>
          </p:nvSpPr>
          <p:spPr>
            <a:xfrm>
              <a:off x="59550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4" name="Oval 93"/>
            <p:cNvSpPr/>
            <p:nvPr/>
          </p:nvSpPr>
          <p:spPr>
            <a:xfrm>
              <a:off x="64122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5" name="Oval 94"/>
            <p:cNvSpPr/>
            <p:nvPr/>
          </p:nvSpPr>
          <p:spPr>
            <a:xfrm>
              <a:off x="6869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6" name="Oval 95"/>
            <p:cNvSpPr/>
            <p:nvPr/>
          </p:nvSpPr>
          <p:spPr>
            <a:xfrm>
              <a:off x="4583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7" name="Oval 96"/>
            <p:cNvSpPr/>
            <p:nvPr/>
          </p:nvSpPr>
          <p:spPr>
            <a:xfrm>
              <a:off x="50406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98" name="Round Diagonal Corner Rectangle 97"/>
          <p:cNvSpPr/>
          <p:nvPr/>
        </p:nvSpPr>
        <p:spPr bwMode="auto">
          <a:xfrm>
            <a:off x="3026641" y="4445744"/>
            <a:ext cx="1331978" cy="404912"/>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a:latin typeface="+mn-lt"/>
              </a:rPr>
              <a:t>Activate</a:t>
            </a:r>
          </a:p>
        </p:txBody>
      </p:sp>
      <p:cxnSp>
        <p:nvCxnSpPr>
          <p:cNvPr id="102" name="Straight Connector 101"/>
          <p:cNvCxnSpPr/>
          <p:nvPr/>
        </p:nvCxnSpPr>
        <p:spPr bwMode="auto">
          <a:xfrm>
            <a:off x="4990913" y="1489847"/>
            <a:ext cx="1143000" cy="97557"/>
          </a:xfrm>
          <a:prstGeom prst="line">
            <a:avLst/>
          </a:prstGeom>
          <a:solidFill>
            <a:schemeClr val="accent1"/>
          </a:solidFill>
          <a:ln w="19050"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Straight Connector 103"/>
          <p:cNvCxnSpPr/>
          <p:nvPr/>
        </p:nvCxnSpPr>
        <p:spPr bwMode="auto">
          <a:xfrm>
            <a:off x="4951289" y="1702966"/>
            <a:ext cx="1069848" cy="3301343"/>
          </a:xfrm>
          <a:prstGeom prst="line">
            <a:avLst/>
          </a:prstGeom>
          <a:solidFill>
            <a:schemeClr val="accent1"/>
          </a:solidFill>
          <a:ln w="19050"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Round Diagonal Corner Rectangle 104"/>
          <p:cNvSpPr/>
          <p:nvPr/>
        </p:nvSpPr>
        <p:spPr bwMode="auto">
          <a:xfrm>
            <a:off x="3145703" y="4432429"/>
            <a:ext cx="1133496" cy="435751"/>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a:latin typeface="+mn-lt"/>
              </a:rPr>
              <a:t>Read</a:t>
            </a:r>
          </a:p>
        </p:txBody>
      </p:sp>
      <p:sp>
        <p:nvSpPr>
          <p:cNvPr id="106" name="Round Diagonal Corner Rectangle 105"/>
          <p:cNvSpPr/>
          <p:nvPr/>
        </p:nvSpPr>
        <p:spPr bwMode="auto">
          <a:xfrm>
            <a:off x="2889134" y="4430325"/>
            <a:ext cx="1600200" cy="435751"/>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err="1">
                <a:latin typeface="+mn-lt"/>
              </a:rPr>
              <a:t>Precharge</a:t>
            </a:r>
            <a:endParaRPr lang="en-US" sz="2400" dirty="0">
              <a:latin typeface="+mn-lt"/>
            </a:endParaRPr>
          </a:p>
        </p:txBody>
      </p:sp>
      <p:sp>
        <p:nvSpPr>
          <p:cNvPr id="108" name="67Text"/>
          <p:cNvSpPr txBox="1"/>
          <p:nvPr/>
        </p:nvSpPr>
        <p:spPr>
          <a:xfrm>
            <a:off x="1398213" y="3230413"/>
            <a:ext cx="2731769"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Memory </a:t>
            </a:r>
          </a:p>
          <a:p>
            <a:pPr algn="ctr"/>
            <a:r>
              <a:rPr lang="en-US" sz="2400" i="1" dirty="0">
                <a:solidFill>
                  <a:srgbClr val="000000"/>
                </a:solidFill>
                <a:latin typeface="Cambria" panose="02040503050406030204" pitchFamily="18" charset="0"/>
              </a:rPr>
              <a:t>Bus</a:t>
            </a:r>
          </a:p>
        </p:txBody>
      </p:sp>
      <p:grpSp>
        <p:nvGrpSpPr>
          <p:cNvPr id="107" name="Group 106"/>
          <p:cNvGrpSpPr/>
          <p:nvPr/>
        </p:nvGrpSpPr>
        <p:grpSpPr>
          <a:xfrm>
            <a:off x="8686800" y="1524000"/>
            <a:ext cx="1789364" cy="492712"/>
            <a:chOff x="7469123" y="1642246"/>
            <a:chExt cx="1789364" cy="492712"/>
          </a:xfrm>
        </p:grpSpPr>
        <p:sp>
          <p:nvSpPr>
            <p:cNvPr id="109" name="67Text"/>
            <p:cNvSpPr txBox="1"/>
            <p:nvPr/>
          </p:nvSpPr>
          <p:spPr>
            <a:xfrm>
              <a:off x="7548372" y="1642246"/>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DRAM Cell</a:t>
              </a:r>
            </a:p>
          </p:txBody>
        </p:sp>
        <p:sp>
          <p:nvSpPr>
            <p:cNvPr id="110" name="Freeform 109"/>
            <p:cNvSpPr/>
            <p:nvPr/>
          </p:nvSpPr>
          <p:spPr>
            <a:xfrm>
              <a:off x="7469123" y="1926860"/>
              <a:ext cx="608075" cy="103854"/>
            </a:xfrm>
            <a:custGeom>
              <a:avLst/>
              <a:gdLst>
                <a:gd name="connsiteX0" fmla="*/ 443884 w 443884"/>
                <a:gd name="connsiteY0" fmla="*/ 0 h 719091"/>
                <a:gd name="connsiteX1" fmla="*/ 168676 w 443884"/>
                <a:gd name="connsiteY1" fmla="*/ 186431 h 719091"/>
                <a:gd name="connsiteX2" fmla="*/ 0 w 443884"/>
                <a:gd name="connsiteY2" fmla="*/ 719091 h 719091"/>
              </a:gdLst>
              <a:ahLst/>
              <a:cxnLst>
                <a:cxn ang="0">
                  <a:pos x="connsiteX0" y="connsiteY0"/>
                </a:cxn>
                <a:cxn ang="0">
                  <a:pos x="connsiteX1" y="connsiteY1"/>
                </a:cxn>
                <a:cxn ang="0">
                  <a:pos x="connsiteX2" y="connsiteY2"/>
                </a:cxn>
              </a:cxnLst>
              <a:rect l="l" t="t" r="r" b="b"/>
              <a:pathLst>
                <a:path w="443884" h="719091">
                  <a:moveTo>
                    <a:pt x="443884" y="0"/>
                  </a:moveTo>
                  <a:cubicBezTo>
                    <a:pt x="343270" y="33291"/>
                    <a:pt x="242657" y="66583"/>
                    <a:pt x="168676" y="186431"/>
                  </a:cubicBezTo>
                  <a:cubicBezTo>
                    <a:pt x="94695" y="306279"/>
                    <a:pt x="47347" y="512685"/>
                    <a:pt x="0" y="719091"/>
                  </a:cubicBezTo>
                </a:path>
              </a:pathLst>
            </a:custGeom>
            <a:noFill/>
            <a:ln w="25400">
              <a:solidFill>
                <a:schemeClr val="tx1"/>
              </a:soli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sp>
        <p:nvSpPr>
          <p:cNvPr id="4" name="Rectangle: Rounded Corners 3"/>
          <p:cNvSpPr/>
          <p:nvPr/>
        </p:nvSpPr>
        <p:spPr bwMode="auto">
          <a:xfrm>
            <a:off x="4629343" y="1950919"/>
            <a:ext cx="378716" cy="359140"/>
          </a:xfrm>
          <a:prstGeom prst="roundRect">
            <a:avLst/>
          </a:prstGeom>
          <a:solidFill>
            <a:srgbClr val="2B0BB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10" name="Oval 9"/>
          <p:cNvSpPr/>
          <p:nvPr/>
        </p:nvSpPr>
        <p:spPr bwMode="auto">
          <a:xfrm>
            <a:off x="5943601" y="2438400"/>
            <a:ext cx="836261" cy="790878"/>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111" name="Slide Number Placeholder 4">
            <a:extLst>
              <a:ext uri="{FF2B5EF4-FFF2-40B4-BE49-F238E27FC236}">
                <a16:creationId xmlns:a16="http://schemas.microsoft.com/office/drawing/2014/main" id="{FCC5B692-78D1-4D85-9647-C65C4C5F260F}"/>
              </a:ext>
            </a:extLst>
          </p:cNvPr>
          <p:cNvSpPr>
            <a:spLocks noGrp="1"/>
          </p:cNvSpPr>
          <p:nvPr>
            <p:ph type="sldNum" sz="quarter" idx="11"/>
          </p:nvPr>
        </p:nvSpPr>
        <p:spPr>
          <a:xfrm>
            <a:off x="9036051" y="6318250"/>
            <a:ext cx="2844800" cy="457200"/>
          </a:xfrm>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27</a:t>
            </a:fld>
            <a:endParaRPr lang="en-US" altLang="en-US">
              <a:solidFill>
                <a:srgbClr val="5F5F5F"/>
              </a:solidFill>
            </a:endParaRPr>
          </a:p>
        </p:txBody>
      </p:sp>
    </p:spTree>
    <p:extLst>
      <p:ext uri="{BB962C8B-B14F-4D97-AF65-F5344CB8AC3E}">
        <p14:creationId xmlns:p14="http://schemas.microsoft.com/office/powerpoint/2010/main" val="4130616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45"/>
                                        </p:tgtEl>
                                        <p:attrNameLst>
                                          <p:attrName>style.opacity</p:attrName>
                                        </p:attrNameLst>
                                      </p:cBhvr>
                                      <p:to>
                                        <p:strVal val="0.5"/>
                                      </p:to>
                                    </p:set>
                                    <p:animEffect filter="image" prLst="opacity: 0.5">
                                      <p:cBhvr rctx="IE">
                                        <p:cTn id="7" dur="indefinite"/>
                                        <p:tgtEl>
                                          <p:spTgt spid="45"/>
                                        </p:tgtEl>
                                      </p:cBhvr>
                                    </p:animEffect>
                                  </p:childTnLst>
                                </p:cTn>
                              </p:par>
                              <p:par>
                                <p:cTn id="8" presetID="9" presetClass="emph" presetSubtype="0" nodeType="withEffect">
                                  <p:stCondLst>
                                    <p:cond delay="0"/>
                                  </p:stCondLst>
                                  <p:childTnLst>
                                    <p:set>
                                      <p:cBhvr rctx="PPT">
                                        <p:cTn id="9" dur="indefinite"/>
                                        <p:tgtEl>
                                          <p:spTgt spid="32"/>
                                        </p:tgtEl>
                                        <p:attrNameLst>
                                          <p:attrName>style.opacity</p:attrName>
                                        </p:attrNameLst>
                                      </p:cBhvr>
                                      <p:to>
                                        <p:strVal val="0.5"/>
                                      </p:to>
                                    </p:set>
                                    <p:animEffect filter="image" prLst="opacity: 0.5">
                                      <p:cBhvr rctx="IE">
                                        <p:cTn id="10" dur="indefinite"/>
                                        <p:tgtEl>
                                          <p:spTgt spid="32"/>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64"/>
                                        </p:tgtEl>
                                        <p:attrNameLst>
                                          <p:attrName>style.opacity</p:attrName>
                                        </p:attrNameLst>
                                      </p:cBhvr>
                                      <p:to>
                                        <p:strVal val="0.5"/>
                                      </p:to>
                                    </p:set>
                                    <p:animEffect filter="image" prLst="opacity: 0.5">
                                      <p:cBhvr rctx="IE">
                                        <p:cTn id="16" dur="indefinite"/>
                                        <p:tgtEl>
                                          <p:spTgt spid="6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barn(outVertical)">
                                      <p:cBhvr>
                                        <p:cTn id="26" dur="500"/>
                                        <p:tgtEl>
                                          <p:spTgt spid="9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1" nodeType="clickEffect">
                                  <p:stCondLst>
                                    <p:cond delay="0"/>
                                  </p:stCondLst>
                                  <p:childTnLst>
                                    <p:animMotion origin="layout" path="M -2.77778E-6 2.22222E-6 L 0.00417 -0.32014 " pathEditMode="relative" rAng="0" ptsTypes="AA">
                                      <p:cBhvr>
                                        <p:cTn id="30" dur="2000" fill="hold"/>
                                        <p:tgtEl>
                                          <p:spTgt spid="98"/>
                                        </p:tgtEl>
                                        <p:attrNameLst>
                                          <p:attrName>ppt_x</p:attrName>
                                          <p:attrName>ppt_y</p:attrName>
                                        </p:attrNameLst>
                                      </p:cBhvr>
                                      <p:rCtr x="208" y="-16019"/>
                                    </p:animMotion>
                                  </p:childTnLst>
                                </p:cTn>
                              </p:par>
                            </p:childTnLst>
                          </p:cTn>
                        </p:par>
                        <p:par>
                          <p:cTn id="31" fill="hold">
                            <p:stCondLst>
                              <p:cond delay="2000"/>
                            </p:stCondLst>
                            <p:childTnLst>
                              <p:par>
                                <p:cTn id="32" presetID="6" presetClass="exit" presetSubtype="32" fill="hold" grpId="2" nodeType="afterEffect">
                                  <p:stCondLst>
                                    <p:cond delay="0"/>
                                  </p:stCondLst>
                                  <p:childTnLst>
                                    <p:animEffect transition="out" filter="circle(out)">
                                      <p:cBhvr>
                                        <p:cTn id="33" dur="2000"/>
                                        <p:tgtEl>
                                          <p:spTgt spid="98"/>
                                        </p:tgtEl>
                                      </p:cBhvr>
                                    </p:animEffect>
                                    <p:set>
                                      <p:cBhvr>
                                        <p:cTn id="34" dur="1" fill="hold">
                                          <p:stCondLst>
                                            <p:cond delay="1999"/>
                                          </p:stCondLst>
                                        </p:cTn>
                                        <p:tgtEl>
                                          <p:spTgt spid="98"/>
                                        </p:tgtEl>
                                        <p:attrNameLst>
                                          <p:attrName>style.visibility</p:attrName>
                                        </p:attrNameLst>
                                      </p:cBhvr>
                                      <p:to>
                                        <p:strVal val="hidden"/>
                                      </p:to>
                                    </p:set>
                                  </p:childTnLst>
                                </p:cTn>
                              </p:par>
                            </p:childTnLst>
                          </p:cTn>
                        </p:par>
                        <p:par>
                          <p:cTn id="35" fill="hold">
                            <p:stCondLst>
                              <p:cond delay="4000"/>
                            </p:stCondLst>
                            <p:childTnLst>
                              <p:par>
                                <p:cTn id="36" presetID="9" presetClass="emph" presetSubtype="0" nodeType="afterEffect">
                                  <p:stCondLst>
                                    <p:cond delay="0"/>
                                  </p:stCondLst>
                                  <p:childTnLst>
                                    <p:set>
                                      <p:cBhvr rctx="PPT">
                                        <p:cTn id="37" dur="indefinite"/>
                                        <p:tgtEl>
                                          <p:spTgt spid="13"/>
                                        </p:tgtEl>
                                        <p:attrNameLst>
                                          <p:attrName>style.opacity</p:attrName>
                                        </p:attrNameLst>
                                      </p:cBhvr>
                                      <p:to>
                                        <p:strVal val="1"/>
                                      </p:to>
                                    </p:set>
                                    <p:animEffect filter="image" prLst="opacity: 1">
                                      <p:cBhvr rctx="IE">
                                        <p:cTn id="38" dur="indefinite"/>
                                        <p:tgtEl>
                                          <p:spTgt spid="13"/>
                                        </p:tgtEl>
                                      </p:cBhvr>
                                    </p:animEffect>
                                  </p:childTnLst>
                                </p:cTn>
                              </p:par>
                              <p:par>
                                <p:cTn id="39" presetID="9" presetClass="emph" presetSubtype="0" nodeType="withEffect">
                                  <p:stCondLst>
                                    <p:cond delay="0"/>
                                  </p:stCondLst>
                                  <p:childTnLst>
                                    <p:set>
                                      <p:cBhvr rctx="PPT">
                                        <p:cTn id="40" dur="indefinite"/>
                                        <p:tgtEl>
                                          <p:spTgt spid="64"/>
                                        </p:tgtEl>
                                        <p:attrNameLst>
                                          <p:attrName>style.opacity</p:attrName>
                                        </p:attrNameLst>
                                      </p:cBhvr>
                                      <p:to>
                                        <p:strVal val="1"/>
                                      </p:to>
                                    </p:set>
                                    <p:animEffect filter="image" prLst="opacity: 1">
                                      <p:cBhvr rctx="IE">
                                        <p:cTn id="41" dur="indefinite"/>
                                        <p:tgtEl>
                                          <p:spTgt spid="64"/>
                                        </p:tgtEl>
                                      </p:cBhvr>
                                    </p:animEffect>
                                  </p:childTnLst>
                                </p:cTn>
                              </p:par>
                              <p:par>
                                <p:cTn id="42" presetID="1" presetClass="exit" presetSubtype="0" fill="hold" nodeType="withEffect">
                                  <p:stCondLst>
                                    <p:cond delay="0"/>
                                  </p:stCondLst>
                                  <p:childTnLst>
                                    <p:set>
                                      <p:cBhvr>
                                        <p:cTn id="43" dur="1" fill="hold">
                                          <p:stCondLst>
                                            <p:cond delay="0"/>
                                          </p:stCondLst>
                                        </p:cTn>
                                        <p:tgtEl>
                                          <p:spTgt spid="64"/>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xit" presetSubtype="1" fill="hold" nodeType="clickEffect">
                                  <p:stCondLst>
                                    <p:cond delay="0"/>
                                  </p:stCondLst>
                                  <p:childTnLst>
                                    <p:animEffect transition="out" filter="wipe(up)">
                                      <p:cBhvr>
                                        <p:cTn id="53" dur="1000"/>
                                        <p:tgtEl>
                                          <p:spTgt spid="64"/>
                                        </p:tgtEl>
                                      </p:cBhvr>
                                    </p:animEffect>
                                    <p:set>
                                      <p:cBhvr>
                                        <p:cTn id="54" dur="1" fill="hold">
                                          <p:stCondLst>
                                            <p:cond delay="999"/>
                                          </p:stCondLst>
                                        </p:cTn>
                                        <p:tgtEl>
                                          <p:spTgt spid="64"/>
                                        </p:tgtEl>
                                        <p:attrNameLst>
                                          <p:attrName>style.visibility</p:attrName>
                                        </p:attrNameLst>
                                      </p:cBhvr>
                                      <p:to>
                                        <p:strVal val="hidden"/>
                                      </p:to>
                                    </p:set>
                                  </p:childTnLst>
                                </p:cTn>
                              </p:par>
                              <p:par>
                                <p:cTn id="55" presetID="22" presetClass="entr" presetSubtype="1" fill="hold"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up)">
                                      <p:cBhvr>
                                        <p:cTn id="57" dur="1000"/>
                                        <p:tgtEl>
                                          <p:spTgt spid="71"/>
                                        </p:tgtEl>
                                      </p:cBhvr>
                                    </p:animEffect>
                                  </p:childTnLst>
                                </p:cTn>
                              </p:par>
                            </p:childTnLst>
                          </p:cTn>
                        </p:par>
                        <p:par>
                          <p:cTn id="58" fill="hold">
                            <p:stCondLst>
                              <p:cond delay="1000"/>
                            </p:stCondLst>
                            <p:childTnLst>
                              <p:par>
                                <p:cTn id="59" presetID="22" presetClass="exit" presetSubtype="1" fill="hold" nodeType="afterEffect">
                                  <p:stCondLst>
                                    <p:cond delay="0"/>
                                  </p:stCondLst>
                                  <p:childTnLst>
                                    <p:animEffect transition="out" filter="wipe(up)">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22" presetClass="exit" presetSubtype="1" fill="hold" nodeType="withEffect">
                                  <p:stCondLst>
                                    <p:cond delay="0"/>
                                  </p:stCondLst>
                                  <p:childTnLst>
                                    <p:animEffect transition="out" filter="wipe(up)">
                                      <p:cBhvr>
                                        <p:cTn id="63" dur="500"/>
                                        <p:tgtEl>
                                          <p:spTgt spid="91"/>
                                        </p:tgtEl>
                                      </p:cBhvr>
                                    </p:animEffect>
                                    <p:set>
                                      <p:cBhvr>
                                        <p:cTn id="64" dur="1" fill="hold">
                                          <p:stCondLst>
                                            <p:cond delay="499"/>
                                          </p:stCondLst>
                                        </p:cTn>
                                        <p:tgtEl>
                                          <p:spTgt spid="91"/>
                                        </p:tgtEl>
                                        <p:attrNameLst>
                                          <p:attrName>style.visibility</p:attrName>
                                        </p:attrNameLst>
                                      </p:cBhvr>
                                      <p:to>
                                        <p:strVal val="hidden"/>
                                      </p:to>
                                    </p:set>
                                  </p:childTnLst>
                                </p:cTn>
                              </p:par>
                            </p:childTnLst>
                          </p:cTn>
                        </p:par>
                        <p:par>
                          <p:cTn id="65" fill="hold">
                            <p:stCondLst>
                              <p:cond delay="2000"/>
                            </p:stCondLst>
                            <p:childTnLst>
                              <p:par>
                                <p:cTn id="66" presetID="19" presetClass="emph" presetSubtype="0" fill="hold" grpId="0" nodeType="afterEffect">
                                  <p:stCondLst>
                                    <p:cond delay="0"/>
                                  </p:stCondLst>
                                  <p:childTnLst>
                                    <p:animClr clrSpc="rgb" dir="cw">
                                      <p:cBhvr override="childStyle">
                                        <p:cTn id="67" dur="500" fill="hold"/>
                                        <p:tgtEl>
                                          <p:spTgt spid="31"/>
                                        </p:tgtEl>
                                        <p:attrNameLst>
                                          <p:attrName>style.color</p:attrName>
                                        </p:attrNameLst>
                                      </p:cBhvr>
                                      <p:to>
                                        <a:srgbClr val="C00000"/>
                                      </p:to>
                                    </p:animClr>
                                    <p:animClr clrSpc="rgb" dir="cw">
                                      <p:cBhvr>
                                        <p:cTn id="68" dur="500" fill="hold"/>
                                        <p:tgtEl>
                                          <p:spTgt spid="31"/>
                                        </p:tgtEl>
                                        <p:attrNameLst>
                                          <p:attrName>fillcolor</p:attrName>
                                        </p:attrNameLst>
                                      </p:cBhvr>
                                      <p:to>
                                        <a:srgbClr val="C00000"/>
                                      </p:to>
                                    </p:animClr>
                                    <p:set>
                                      <p:cBhvr>
                                        <p:cTn id="69" dur="500" fill="hold"/>
                                        <p:tgtEl>
                                          <p:spTgt spid="31"/>
                                        </p:tgtEl>
                                        <p:attrNameLst>
                                          <p:attrName>fill.type</p:attrName>
                                        </p:attrNameLst>
                                      </p:cBhvr>
                                      <p:to>
                                        <p:strVal val="solid"/>
                                      </p:to>
                                    </p:set>
                                    <p:set>
                                      <p:cBhvr>
                                        <p:cTn id="70" dur="500" fill="hold"/>
                                        <p:tgtEl>
                                          <p:spTgt spid="31"/>
                                        </p:tgtEl>
                                        <p:attrNameLst>
                                          <p:attrName>fill.on</p:attrName>
                                        </p:attrNameLst>
                                      </p:cBhvr>
                                      <p:to>
                                        <p:strVal val="true"/>
                                      </p:to>
                                    </p:set>
                                  </p:childTnLst>
                                </p:cTn>
                              </p:par>
                              <p:par>
                                <p:cTn id="71" presetID="19" presetClass="emph" presetSubtype="0" fill="hold" grpId="0" nodeType="withEffect">
                                  <p:stCondLst>
                                    <p:cond delay="0"/>
                                  </p:stCondLst>
                                  <p:childTnLst>
                                    <p:animClr clrSpc="rgb" dir="cw">
                                      <p:cBhvr override="childStyle">
                                        <p:cTn id="72" dur="500" fill="hold"/>
                                        <p:tgtEl>
                                          <p:spTgt spid="29"/>
                                        </p:tgtEl>
                                        <p:attrNameLst>
                                          <p:attrName>style.color</p:attrName>
                                        </p:attrNameLst>
                                      </p:cBhvr>
                                      <p:to>
                                        <a:srgbClr val="C00000"/>
                                      </p:to>
                                    </p:animClr>
                                    <p:animClr clrSpc="rgb" dir="cw">
                                      <p:cBhvr>
                                        <p:cTn id="73" dur="500" fill="hold"/>
                                        <p:tgtEl>
                                          <p:spTgt spid="29"/>
                                        </p:tgtEl>
                                        <p:attrNameLst>
                                          <p:attrName>fillcolor</p:attrName>
                                        </p:attrNameLst>
                                      </p:cBhvr>
                                      <p:to>
                                        <a:srgbClr val="C00000"/>
                                      </p:to>
                                    </p:animClr>
                                    <p:set>
                                      <p:cBhvr>
                                        <p:cTn id="74" dur="500" fill="hold"/>
                                        <p:tgtEl>
                                          <p:spTgt spid="29"/>
                                        </p:tgtEl>
                                        <p:attrNameLst>
                                          <p:attrName>fill.type</p:attrName>
                                        </p:attrNameLst>
                                      </p:cBhvr>
                                      <p:to>
                                        <p:strVal val="solid"/>
                                      </p:to>
                                    </p:set>
                                    <p:set>
                                      <p:cBhvr>
                                        <p:cTn id="75" dur="500" fill="hold"/>
                                        <p:tgtEl>
                                          <p:spTgt spid="29"/>
                                        </p:tgtEl>
                                        <p:attrNameLst>
                                          <p:attrName>fill.on</p:attrName>
                                        </p:attrNameLst>
                                      </p:cBhvr>
                                      <p:to>
                                        <p:strVal val="true"/>
                                      </p:to>
                                    </p:set>
                                  </p:childTnLst>
                                </p:cTn>
                              </p:par>
                              <p:par>
                                <p:cTn id="76" presetID="19" presetClass="emph" presetSubtype="0" fill="hold" grpId="0" nodeType="withEffect">
                                  <p:stCondLst>
                                    <p:cond delay="0"/>
                                  </p:stCondLst>
                                  <p:childTnLst>
                                    <p:animClr clrSpc="rgb" dir="cw">
                                      <p:cBhvr override="childStyle">
                                        <p:cTn id="77" dur="500" fill="hold"/>
                                        <p:tgtEl>
                                          <p:spTgt spid="27"/>
                                        </p:tgtEl>
                                        <p:attrNameLst>
                                          <p:attrName>style.color</p:attrName>
                                        </p:attrNameLst>
                                      </p:cBhvr>
                                      <p:to>
                                        <a:srgbClr val="C00000"/>
                                      </p:to>
                                    </p:animClr>
                                    <p:animClr clrSpc="rgb" dir="cw">
                                      <p:cBhvr>
                                        <p:cTn id="78" dur="500" fill="hold"/>
                                        <p:tgtEl>
                                          <p:spTgt spid="27"/>
                                        </p:tgtEl>
                                        <p:attrNameLst>
                                          <p:attrName>fillcolor</p:attrName>
                                        </p:attrNameLst>
                                      </p:cBhvr>
                                      <p:to>
                                        <a:srgbClr val="C00000"/>
                                      </p:to>
                                    </p:animClr>
                                    <p:set>
                                      <p:cBhvr>
                                        <p:cTn id="79" dur="500" fill="hold"/>
                                        <p:tgtEl>
                                          <p:spTgt spid="27"/>
                                        </p:tgtEl>
                                        <p:attrNameLst>
                                          <p:attrName>fill.type</p:attrName>
                                        </p:attrNameLst>
                                      </p:cBhvr>
                                      <p:to>
                                        <p:strVal val="solid"/>
                                      </p:to>
                                    </p:set>
                                    <p:set>
                                      <p:cBhvr>
                                        <p:cTn id="80" dur="500" fill="hold"/>
                                        <p:tgtEl>
                                          <p:spTgt spid="27"/>
                                        </p:tgtEl>
                                        <p:attrNameLst>
                                          <p:attrName>fill.on</p:attrName>
                                        </p:attrNameLst>
                                      </p:cBhvr>
                                      <p:to>
                                        <p:strVal val="true"/>
                                      </p:to>
                                    </p:set>
                                  </p:childTnLst>
                                </p:cTn>
                              </p:par>
                              <p:par>
                                <p:cTn id="81" presetID="19" presetClass="emph" presetSubtype="0" fill="hold" grpId="0" nodeType="withEffect">
                                  <p:stCondLst>
                                    <p:cond delay="0"/>
                                  </p:stCondLst>
                                  <p:childTnLst>
                                    <p:animClr clrSpc="rgb" dir="cw">
                                      <p:cBhvr override="childStyle">
                                        <p:cTn id="82" dur="500" fill="hold"/>
                                        <p:tgtEl>
                                          <p:spTgt spid="25"/>
                                        </p:tgtEl>
                                        <p:attrNameLst>
                                          <p:attrName>style.color</p:attrName>
                                        </p:attrNameLst>
                                      </p:cBhvr>
                                      <p:to>
                                        <a:srgbClr val="C00000"/>
                                      </p:to>
                                    </p:animClr>
                                    <p:animClr clrSpc="rgb" dir="cw">
                                      <p:cBhvr>
                                        <p:cTn id="83" dur="500" fill="hold"/>
                                        <p:tgtEl>
                                          <p:spTgt spid="25"/>
                                        </p:tgtEl>
                                        <p:attrNameLst>
                                          <p:attrName>fillcolor</p:attrName>
                                        </p:attrNameLst>
                                      </p:cBhvr>
                                      <p:to>
                                        <a:srgbClr val="C000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cTn>
                              </p:par>
                              <p:par>
                                <p:cTn id="86" presetID="19" presetClass="emph" presetSubtype="0" fill="hold" grpId="0" nodeType="withEffect">
                                  <p:stCondLst>
                                    <p:cond delay="0"/>
                                  </p:stCondLst>
                                  <p:childTnLst>
                                    <p:animClr clrSpc="rgb" dir="cw">
                                      <p:cBhvr override="childStyle">
                                        <p:cTn id="87" dur="500" fill="hold"/>
                                        <p:tgtEl>
                                          <p:spTgt spid="23"/>
                                        </p:tgtEl>
                                        <p:attrNameLst>
                                          <p:attrName>style.color</p:attrName>
                                        </p:attrNameLst>
                                      </p:cBhvr>
                                      <p:to>
                                        <a:srgbClr val="C00000"/>
                                      </p:to>
                                    </p:animClr>
                                    <p:animClr clrSpc="rgb" dir="cw">
                                      <p:cBhvr>
                                        <p:cTn id="88" dur="500" fill="hold"/>
                                        <p:tgtEl>
                                          <p:spTgt spid="23"/>
                                        </p:tgtEl>
                                        <p:attrNameLst>
                                          <p:attrName>fillcolor</p:attrName>
                                        </p:attrNameLst>
                                      </p:cBhvr>
                                      <p:to>
                                        <a:srgbClr val="C00000"/>
                                      </p:to>
                                    </p:animClr>
                                    <p:set>
                                      <p:cBhvr>
                                        <p:cTn id="89" dur="500" fill="hold"/>
                                        <p:tgtEl>
                                          <p:spTgt spid="23"/>
                                        </p:tgtEl>
                                        <p:attrNameLst>
                                          <p:attrName>fill.type</p:attrName>
                                        </p:attrNameLst>
                                      </p:cBhvr>
                                      <p:to>
                                        <p:strVal val="solid"/>
                                      </p:to>
                                    </p:set>
                                    <p:set>
                                      <p:cBhvr>
                                        <p:cTn id="90" dur="500" fill="hold"/>
                                        <p:tgtEl>
                                          <p:spTgt spid="23"/>
                                        </p:tgtEl>
                                        <p:attrNameLst>
                                          <p:attrName>fill.on</p:attrName>
                                        </p:attrNameLst>
                                      </p:cBhvr>
                                      <p:to>
                                        <p:strVal val="true"/>
                                      </p:to>
                                    </p:set>
                                  </p:childTnLst>
                                </p:cTn>
                              </p:par>
                              <p:par>
                                <p:cTn id="91" presetID="19" presetClass="emph" presetSubtype="0" fill="hold" grpId="0" nodeType="withEffect">
                                  <p:stCondLst>
                                    <p:cond delay="0"/>
                                  </p:stCondLst>
                                  <p:childTnLst>
                                    <p:animClr clrSpc="rgb" dir="cw">
                                      <p:cBhvr override="childStyle">
                                        <p:cTn id="92" dur="500" fill="hold"/>
                                        <p:tgtEl>
                                          <p:spTgt spid="21"/>
                                        </p:tgtEl>
                                        <p:attrNameLst>
                                          <p:attrName>style.color</p:attrName>
                                        </p:attrNameLst>
                                      </p:cBhvr>
                                      <p:to>
                                        <a:srgbClr val="C00000"/>
                                      </p:to>
                                    </p:animClr>
                                    <p:animClr clrSpc="rgb" dir="cw">
                                      <p:cBhvr>
                                        <p:cTn id="93" dur="500" fill="hold"/>
                                        <p:tgtEl>
                                          <p:spTgt spid="21"/>
                                        </p:tgtEl>
                                        <p:attrNameLst>
                                          <p:attrName>fillcolor</p:attrName>
                                        </p:attrNameLst>
                                      </p:cBhvr>
                                      <p:to>
                                        <a:srgbClr val="C00000"/>
                                      </p:to>
                                    </p:animClr>
                                    <p:set>
                                      <p:cBhvr>
                                        <p:cTn id="94" dur="500" fill="hold"/>
                                        <p:tgtEl>
                                          <p:spTgt spid="21"/>
                                        </p:tgtEl>
                                        <p:attrNameLst>
                                          <p:attrName>fill.type</p:attrName>
                                        </p:attrNameLst>
                                      </p:cBhvr>
                                      <p:to>
                                        <p:strVal val="solid"/>
                                      </p:to>
                                    </p:set>
                                    <p:set>
                                      <p:cBhvr>
                                        <p:cTn id="95" dur="500" fill="hold"/>
                                        <p:tgtEl>
                                          <p:spTgt spid="21"/>
                                        </p:tgtEl>
                                        <p:attrNameLst>
                                          <p:attrName>fill.on</p:attrName>
                                        </p:attrNameLst>
                                      </p:cBhvr>
                                      <p:to>
                                        <p:strVal val="true"/>
                                      </p:to>
                                    </p:set>
                                  </p:childTnLst>
                                </p:cTn>
                              </p:par>
                            </p:childTnLst>
                          </p:cTn>
                        </p:par>
                      </p:childTnLst>
                    </p:cTn>
                  </p:par>
                  <p:par>
                    <p:cTn id="96" fill="hold">
                      <p:stCondLst>
                        <p:cond delay="indefinite"/>
                      </p:stCondLst>
                      <p:childTnLst>
                        <p:par>
                          <p:cTn id="97" fill="hold">
                            <p:stCondLst>
                              <p:cond delay="0"/>
                            </p:stCondLst>
                            <p:childTnLst>
                              <p:par>
                                <p:cTn id="98" presetID="26" presetClass="emph" presetSubtype="0" fill="hold" grpId="2" nodeType="clickEffect">
                                  <p:stCondLst>
                                    <p:cond delay="0"/>
                                  </p:stCondLst>
                                  <p:childTnLst>
                                    <p:animEffect transition="out" filter="fade">
                                      <p:cBhvr>
                                        <p:cTn id="99" dur="1500" tmFilter="0, 0; .2, .5; .8, .5; 1, 0"/>
                                        <p:tgtEl>
                                          <p:spTgt spid="31"/>
                                        </p:tgtEl>
                                      </p:cBhvr>
                                    </p:animEffect>
                                    <p:animScale>
                                      <p:cBhvr>
                                        <p:cTn id="100" dur="750" autoRev="1" fill="hold"/>
                                        <p:tgtEl>
                                          <p:spTgt spid="31"/>
                                        </p:tgtEl>
                                      </p:cBhvr>
                                      <p:by x="105000" y="105000"/>
                                    </p:animScale>
                                  </p:childTnLst>
                                </p:cTn>
                              </p:par>
                              <p:par>
                                <p:cTn id="101" presetID="26" presetClass="emph" presetSubtype="0" fill="hold" grpId="2" nodeType="withEffect">
                                  <p:stCondLst>
                                    <p:cond delay="0"/>
                                  </p:stCondLst>
                                  <p:childTnLst>
                                    <p:animEffect transition="out" filter="fade">
                                      <p:cBhvr>
                                        <p:cTn id="102" dur="1500" tmFilter="0, 0; .2, .5; .8, .5; 1, 0"/>
                                        <p:tgtEl>
                                          <p:spTgt spid="29"/>
                                        </p:tgtEl>
                                      </p:cBhvr>
                                    </p:animEffect>
                                    <p:animScale>
                                      <p:cBhvr>
                                        <p:cTn id="103" dur="750" autoRev="1" fill="hold"/>
                                        <p:tgtEl>
                                          <p:spTgt spid="29"/>
                                        </p:tgtEl>
                                      </p:cBhvr>
                                      <p:by x="105000" y="105000"/>
                                    </p:animScale>
                                  </p:childTnLst>
                                </p:cTn>
                              </p:par>
                              <p:par>
                                <p:cTn id="104" presetID="26" presetClass="emph" presetSubtype="0" fill="hold" grpId="2" nodeType="withEffect">
                                  <p:stCondLst>
                                    <p:cond delay="0"/>
                                  </p:stCondLst>
                                  <p:childTnLst>
                                    <p:animEffect transition="out" filter="fade">
                                      <p:cBhvr>
                                        <p:cTn id="105" dur="1500" tmFilter="0, 0; .2, .5; .8, .5; 1, 0"/>
                                        <p:tgtEl>
                                          <p:spTgt spid="27"/>
                                        </p:tgtEl>
                                      </p:cBhvr>
                                    </p:animEffect>
                                    <p:animScale>
                                      <p:cBhvr>
                                        <p:cTn id="106" dur="750" autoRev="1" fill="hold"/>
                                        <p:tgtEl>
                                          <p:spTgt spid="27"/>
                                        </p:tgtEl>
                                      </p:cBhvr>
                                      <p:by x="105000" y="105000"/>
                                    </p:animScale>
                                  </p:childTnLst>
                                </p:cTn>
                              </p:par>
                              <p:par>
                                <p:cTn id="107" presetID="26" presetClass="emph" presetSubtype="0" fill="hold" grpId="2" nodeType="withEffect">
                                  <p:stCondLst>
                                    <p:cond delay="0"/>
                                  </p:stCondLst>
                                  <p:childTnLst>
                                    <p:animEffect transition="out" filter="fade">
                                      <p:cBhvr>
                                        <p:cTn id="108" dur="1500" tmFilter="0, 0; .2, .5; .8, .5; 1, 0"/>
                                        <p:tgtEl>
                                          <p:spTgt spid="25"/>
                                        </p:tgtEl>
                                      </p:cBhvr>
                                    </p:animEffect>
                                    <p:animScale>
                                      <p:cBhvr>
                                        <p:cTn id="109" dur="750" autoRev="1" fill="hold"/>
                                        <p:tgtEl>
                                          <p:spTgt spid="25"/>
                                        </p:tgtEl>
                                      </p:cBhvr>
                                      <p:by x="105000" y="105000"/>
                                    </p:animScale>
                                  </p:childTnLst>
                                </p:cTn>
                              </p:par>
                              <p:par>
                                <p:cTn id="110" presetID="26" presetClass="emph" presetSubtype="0" fill="hold" grpId="2" nodeType="withEffect">
                                  <p:stCondLst>
                                    <p:cond delay="0"/>
                                  </p:stCondLst>
                                  <p:childTnLst>
                                    <p:animEffect transition="out" filter="fade">
                                      <p:cBhvr>
                                        <p:cTn id="111" dur="1500" tmFilter="0, 0; .2, .5; .8, .5; 1, 0"/>
                                        <p:tgtEl>
                                          <p:spTgt spid="23"/>
                                        </p:tgtEl>
                                      </p:cBhvr>
                                    </p:animEffect>
                                    <p:animScale>
                                      <p:cBhvr>
                                        <p:cTn id="112" dur="750" autoRev="1" fill="hold"/>
                                        <p:tgtEl>
                                          <p:spTgt spid="23"/>
                                        </p:tgtEl>
                                      </p:cBhvr>
                                      <p:by x="105000" y="105000"/>
                                    </p:animScale>
                                  </p:childTnLst>
                                </p:cTn>
                              </p:par>
                              <p:par>
                                <p:cTn id="113" presetID="26" presetClass="emph" presetSubtype="0" fill="hold" grpId="2" nodeType="withEffect">
                                  <p:stCondLst>
                                    <p:cond delay="0"/>
                                  </p:stCondLst>
                                  <p:childTnLst>
                                    <p:animEffect transition="out" filter="fade">
                                      <p:cBhvr>
                                        <p:cTn id="114" dur="1500" tmFilter="0, 0; .2, .5; .8, .5; 1, 0"/>
                                        <p:tgtEl>
                                          <p:spTgt spid="21"/>
                                        </p:tgtEl>
                                      </p:cBhvr>
                                    </p:animEffect>
                                    <p:animScale>
                                      <p:cBhvr>
                                        <p:cTn id="115" dur="750" autoRev="1" fill="hold"/>
                                        <p:tgtEl>
                                          <p:spTgt spid="21"/>
                                        </p:tgtEl>
                                      </p:cBhvr>
                                      <p:by x="105000" y="105000"/>
                                    </p:animScale>
                                  </p:childTnLst>
                                </p:cTn>
                              </p:par>
                            </p:childTnLst>
                          </p:cTn>
                        </p:par>
                        <p:par>
                          <p:cTn id="116" fill="hold">
                            <p:stCondLst>
                              <p:cond delay="1500"/>
                            </p:stCondLst>
                            <p:childTnLst>
                              <p:par>
                                <p:cTn id="117" presetID="22" presetClass="entr" presetSubtype="4" fill="hold" nodeType="afterEffect">
                                  <p:stCondLst>
                                    <p:cond delay="0"/>
                                  </p:stCondLst>
                                  <p:childTnLst>
                                    <p:set>
                                      <p:cBhvr>
                                        <p:cTn id="118" dur="1" fill="hold">
                                          <p:stCondLst>
                                            <p:cond delay="0"/>
                                          </p:stCondLst>
                                        </p:cTn>
                                        <p:tgtEl>
                                          <p:spTgt spid="78"/>
                                        </p:tgtEl>
                                        <p:attrNameLst>
                                          <p:attrName>style.visibility</p:attrName>
                                        </p:attrNameLst>
                                      </p:cBhvr>
                                      <p:to>
                                        <p:strVal val="visible"/>
                                      </p:to>
                                    </p:set>
                                    <p:animEffect transition="in" filter="wipe(down)">
                                      <p:cBhvr>
                                        <p:cTn id="119" dur="1000"/>
                                        <p:tgtEl>
                                          <p:spTgt spid="78"/>
                                        </p:tgtEl>
                                      </p:cBhvr>
                                    </p:animEffect>
                                  </p:childTnLst>
                                </p:cTn>
                              </p:par>
                            </p:childTnLst>
                          </p:cTn>
                        </p:par>
                        <p:par>
                          <p:cTn id="120" fill="hold">
                            <p:stCondLst>
                              <p:cond delay="2500"/>
                            </p:stCondLst>
                            <p:childTnLst>
                              <p:par>
                                <p:cTn id="121" presetID="22" presetClass="exit" presetSubtype="4" fill="hold" nodeType="afterEffect">
                                  <p:stCondLst>
                                    <p:cond delay="0"/>
                                  </p:stCondLst>
                                  <p:childTnLst>
                                    <p:animEffect transition="out" filter="wipe(down)">
                                      <p:cBhvr>
                                        <p:cTn id="122" dur="1000"/>
                                        <p:tgtEl>
                                          <p:spTgt spid="78"/>
                                        </p:tgtEl>
                                      </p:cBhvr>
                                    </p:animEffect>
                                    <p:set>
                                      <p:cBhvr>
                                        <p:cTn id="123" dur="1" fill="hold">
                                          <p:stCondLst>
                                            <p:cond delay="999"/>
                                          </p:stCondLst>
                                        </p:cTn>
                                        <p:tgtEl>
                                          <p:spTgt spid="78"/>
                                        </p:tgtEl>
                                        <p:attrNameLst>
                                          <p:attrName>style.visibility</p:attrName>
                                        </p:attrNameLst>
                                      </p:cBhvr>
                                      <p:to>
                                        <p:strVal val="hidden"/>
                                      </p:to>
                                    </p:set>
                                  </p:childTnLst>
                                </p:cTn>
                              </p:par>
                            </p:childTnLst>
                          </p:cTn>
                        </p:par>
                        <p:par>
                          <p:cTn id="124" fill="hold">
                            <p:stCondLst>
                              <p:cond delay="3500"/>
                            </p:stCondLst>
                            <p:childTnLst>
                              <p:par>
                                <p:cTn id="125" presetID="22" presetClass="entr" presetSubtype="4" fill="hold" nodeType="afterEffect">
                                  <p:stCondLst>
                                    <p:cond delay="0"/>
                                  </p:stCondLst>
                                  <p:childTnLst>
                                    <p:set>
                                      <p:cBhvr>
                                        <p:cTn id="126" dur="1" fill="hold">
                                          <p:stCondLst>
                                            <p:cond delay="0"/>
                                          </p:stCondLst>
                                        </p:cTn>
                                        <p:tgtEl>
                                          <p:spTgt spid="91"/>
                                        </p:tgtEl>
                                        <p:attrNameLst>
                                          <p:attrName>style.visibility</p:attrName>
                                        </p:attrNameLst>
                                      </p:cBhvr>
                                      <p:to>
                                        <p:strVal val="visible"/>
                                      </p:to>
                                    </p:set>
                                    <p:animEffect transition="in" filter="wipe(down)">
                                      <p:cBhvr>
                                        <p:cTn id="127" dur="1000"/>
                                        <p:tgtEl>
                                          <p:spTgt spid="91"/>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37" fill="hold" grpId="0" nodeType="clickEffect">
                                  <p:stCondLst>
                                    <p:cond delay="0"/>
                                  </p:stCondLst>
                                  <p:childTnLst>
                                    <p:set>
                                      <p:cBhvr>
                                        <p:cTn id="131" dur="1" fill="hold">
                                          <p:stCondLst>
                                            <p:cond delay="0"/>
                                          </p:stCondLst>
                                        </p:cTn>
                                        <p:tgtEl>
                                          <p:spTgt spid="105"/>
                                        </p:tgtEl>
                                        <p:attrNameLst>
                                          <p:attrName>style.visibility</p:attrName>
                                        </p:attrNameLst>
                                      </p:cBhvr>
                                      <p:to>
                                        <p:strVal val="visible"/>
                                      </p:to>
                                    </p:set>
                                    <p:animEffect transition="in" filter="barn(outVertical)">
                                      <p:cBhvr>
                                        <p:cTn id="132" dur="500"/>
                                        <p:tgtEl>
                                          <p:spTgt spid="105"/>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path" presetSubtype="0" accel="50000" decel="50000" fill="hold" grpId="1" nodeType="clickEffect">
                                  <p:stCondLst>
                                    <p:cond delay="0"/>
                                  </p:stCondLst>
                                  <p:childTnLst>
                                    <p:animMotion origin="layout" path="M 2.77778E-7 7.40741E-7 L 0.00417 -0.32014 " pathEditMode="relative" rAng="0" ptsTypes="AA">
                                      <p:cBhvr>
                                        <p:cTn id="136" dur="2000" fill="hold"/>
                                        <p:tgtEl>
                                          <p:spTgt spid="105"/>
                                        </p:tgtEl>
                                        <p:attrNameLst>
                                          <p:attrName>ppt_x</p:attrName>
                                          <p:attrName>ppt_y</p:attrName>
                                        </p:attrNameLst>
                                      </p:cBhvr>
                                      <p:rCtr x="208" y="-16019"/>
                                    </p:animMotion>
                                  </p:childTnLst>
                                </p:cTn>
                              </p:par>
                            </p:childTnLst>
                          </p:cTn>
                        </p:par>
                        <p:par>
                          <p:cTn id="137" fill="hold">
                            <p:stCondLst>
                              <p:cond delay="2000"/>
                            </p:stCondLst>
                            <p:childTnLst>
                              <p:par>
                                <p:cTn id="138" presetID="6" presetClass="exit" presetSubtype="32" fill="hold" grpId="2" nodeType="afterEffect">
                                  <p:stCondLst>
                                    <p:cond delay="0"/>
                                  </p:stCondLst>
                                  <p:childTnLst>
                                    <p:animEffect transition="out" filter="circle(out)">
                                      <p:cBhvr>
                                        <p:cTn id="139" dur="2000"/>
                                        <p:tgtEl>
                                          <p:spTgt spid="105"/>
                                        </p:tgtEl>
                                      </p:cBhvr>
                                    </p:animEffect>
                                    <p:set>
                                      <p:cBhvr>
                                        <p:cTn id="140" dur="1" fill="hold">
                                          <p:stCondLst>
                                            <p:cond delay="1999"/>
                                          </p:stCondLst>
                                        </p:cTn>
                                        <p:tgtEl>
                                          <p:spTgt spid="105"/>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32" presetClass="emph" presetSubtype="0" fill="hold" grpId="3" nodeType="clickEffect">
                                  <p:stCondLst>
                                    <p:cond delay="0"/>
                                  </p:stCondLst>
                                  <p:childTnLst>
                                    <p:animRot by="120000">
                                      <p:cBhvr>
                                        <p:cTn id="144" dur="100" fill="hold">
                                          <p:stCondLst>
                                            <p:cond delay="0"/>
                                          </p:stCondLst>
                                        </p:cTn>
                                        <p:tgtEl>
                                          <p:spTgt spid="21"/>
                                        </p:tgtEl>
                                        <p:attrNameLst>
                                          <p:attrName>r</p:attrName>
                                        </p:attrNameLst>
                                      </p:cBhvr>
                                    </p:animRot>
                                    <p:animRot by="-240000">
                                      <p:cBhvr>
                                        <p:cTn id="145" dur="200" fill="hold">
                                          <p:stCondLst>
                                            <p:cond delay="200"/>
                                          </p:stCondLst>
                                        </p:cTn>
                                        <p:tgtEl>
                                          <p:spTgt spid="21"/>
                                        </p:tgtEl>
                                        <p:attrNameLst>
                                          <p:attrName>r</p:attrName>
                                        </p:attrNameLst>
                                      </p:cBhvr>
                                    </p:animRot>
                                    <p:animRot by="240000">
                                      <p:cBhvr>
                                        <p:cTn id="146" dur="200" fill="hold">
                                          <p:stCondLst>
                                            <p:cond delay="400"/>
                                          </p:stCondLst>
                                        </p:cTn>
                                        <p:tgtEl>
                                          <p:spTgt spid="21"/>
                                        </p:tgtEl>
                                        <p:attrNameLst>
                                          <p:attrName>r</p:attrName>
                                        </p:attrNameLst>
                                      </p:cBhvr>
                                    </p:animRot>
                                    <p:animRot by="-240000">
                                      <p:cBhvr>
                                        <p:cTn id="147" dur="200" fill="hold">
                                          <p:stCondLst>
                                            <p:cond delay="600"/>
                                          </p:stCondLst>
                                        </p:cTn>
                                        <p:tgtEl>
                                          <p:spTgt spid="21"/>
                                        </p:tgtEl>
                                        <p:attrNameLst>
                                          <p:attrName>r</p:attrName>
                                        </p:attrNameLst>
                                      </p:cBhvr>
                                    </p:animRot>
                                    <p:animRot by="120000">
                                      <p:cBhvr>
                                        <p:cTn id="148" dur="200" fill="hold">
                                          <p:stCondLst>
                                            <p:cond delay="800"/>
                                          </p:stCondLst>
                                        </p:cTn>
                                        <p:tgtEl>
                                          <p:spTgt spid="21"/>
                                        </p:tgtEl>
                                        <p:attrNameLst>
                                          <p:attrName>r</p:attrName>
                                        </p:attrNameLst>
                                      </p:cBhvr>
                                    </p:animRot>
                                  </p:childTnLst>
                                </p:cTn>
                              </p:par>
                              <p:par>
                                <p:cTn id="149" presetID="19" presetClass="emph" presetSubtype="0" fill="hold" grpId="4" nodeType="withEffect">
                                  <p:stCondLst>
                                    <p:cond delay="0"/>
                                  </p:stCondLst>
                                  <p:childTnLst>
                                    <p:animClr clrSpc="rgb" dir="cw">
                                      <p:cBhvr override="childStyle">
                                        <p:cTn id="150" dur="800" fill="hold"/>
                                        <p:tgtEl>
                                          <p:spTgt spid="21"/>
                                        </p:tgtEl>
                                        <p:attrNameLst>
                                          <p:attrName>style.color</p:attrName>
                                        </p:attrNameLst>
                                      </p:cBhvr>
                                      <p:to>
                                        <a:schemeClr val="accent2"/>
                                      </p:to>
                                    </p:animClr>
                                    <p:animClr clrSpc="rgb" dir="cw">
                                      <p:cBhvr>
                                        <p:cTn id="151" dur="800" fill="hold"/>
                                        <p:tgtEl>
                                          <p:spTgt spid="21"/>
                                        </p:tgtEl>
                                        <p:attrNameLst>
                                          <p:attrName>fillcolor</p:attrName>
                                        </p:attrNameLst>
                                      </p:cBhvr>
                                      <p:to>
                                        <a:schemeClr val="accent2"/>
                                      </p:to>
                                    </p:animClr>
                                    <p:set>
                                      <p:cBhvr>
                                        <p:cTn id="152" dur="800" fill="hold"/>
                                        <p:tgtEl>
                                          <p:spTgt spid="21"/>
                                        </p:tgtEl>
                                        <p:attrNameLst>
                                          <p:attrName>fill.type</p:attrName>
                                        </p:attrNameLst>
                                      </p:cBhvr>
                                      <p:to>
                                        <p:strVal val="solid"/>
                                      </p:to>
                                    </p:set>
                                    <p:set>
                                      <p:cBhvr>
                                        <p:cTn id="153" dur="800" fill="hold"/>
                                        <p:tgtEl>
                                          <p:spTgt spid="21"/>
                                        </p:tgtEl>
                                        <p:attrNameLst>
                                          <p:attrName>fill.on</p:attrName>
                                        </p:attrNameLst>
                                      </p:cBhvr>
                                      <p:to>
                                        <p:strVal val="true"/>
                                      </p:to>
                                    </p:set>
                                  </p:childTnLst>
                                </p:cTn>
                              </p:par>
                            </p:childTnLst>
                          </p:cTn>
                        </p:par>
                        <p:par>
                          <p:cTn id="154" fill="hold">
                            <p:stCondLst>
                              <p:cond delay="1000"/>
                            </p:stCondLst>
                            <p:childTnLst>
                              <p:par>
                                <p:cTn id="155" presetID="10" presetClass="entr" presetSubtype="0" fill="hold" grpId="1" nodeType="afterEffect">
                                  <p:stCondLst>
                                    <p:cond delay="0"/>
                                  </p:stCondLst>
                                  <p:childTnLst>
                                    <p:set>
                                      <p:cBhvr>
                                        <p:cTn id="156" dur="1" fill="hold">
                                          <p:stCondLst>
                                            <p:cond delay="0"/>
                                          </p:stCondLst>
                                        </p:cTn>
                                        <p:tgtEl>
                                          <p:spTgt spid="4"/>
                                        </p:tgtEl>
                                        <p:attrNameLst>
                                          <p:attrName>style.visibility</p:attrName>
                                        </p:attrNameLst>
                                      </p:cBhvr>
                                      <p:to>
                                        <p:strVal val="visible"/>
                                      </p:to>
                                    </p:set>
                                    <p:animEffect transition="in" filter="fade">
                                      <p:cBhvr>
                                        <p:cTn id="157" dur="1500"/>
                                        <p:tgtEl>
                                          <p:spTgt spid="4"/>
                                        </p:tgtEl>
                                      </p:cBhvr>
                                    </p:animEffect>
                                  </p:childTnLst>
                                </p:cTn>
                              </p:par>
                              <p:par>
                                <p:cTn id="158" presetID="42" presetClass="path" presetSubtype="0" accel="50000" decel="50000" fill="hold" grpId="0" nodeType="withEffect">
                                  <p:stCondLst>
                                    <p:cond delay="0"/>
                                  </p:stCondLst>
                                  <p:childTnLst>
                                    <p:animMotion origin="layout" path="M 0.16979 0.38889 L -4.72222E-6 1.85185E-6 " pathEditMode="relative" rAng="0" ptsTypes="AA">
                                      <p:cBhvr>
                                        <p:cTn id="159" dur="2500" fill="hold"/>
                                        <p:tgtEl>
                                          <p:spTgt spid="4"/>
                                        </p:tgtEl>
                                        <p:attrNameLst>
                                          <p:attrName>ppt_x</p:attrName>
                                          <p:attrName>ppt_y</p:attrName>
                                        </p:attrNameLst>
                                      </p:cBhvr>
                                      <p:rCtr x="-8438" y="-19444"/>
                                    </p:animMotion>
                                  </p:childTnLst>
                                </p:cTn>
                              </p:par>
                            </p:childTnLst>
                          </p:cTn>
                        </p:par>
                        <p:par>
                          <p:cTn id="160" fill="hold">
                            <p:stCondLst>
                              <p:cond delay="3500"/>
                            </p:stCondLst>
                            <p:childTnLst>
                              <p:par>
                                <p:cTn id="161" presetID="50" presetClass="path" presetSubtype="0" accel="50000" decel="50000" fill="hold" grpId="2" nodeType="afterEffect">
                                  <p:stCondLst>
                                    <p:cond delay="0"/>
                                  </p:stCondLst>
                                  <p:childTnLst>
                                    <p:animMotion origin="layout" path="M -3.05556E-6 1.85185E-6 L -0.06198 1.85185E-6 C -0.08975 1.85185E-6 -0.12378 0.12569 -0.12378 0.22801 L -0.12378 0.45602 " pathEditMode="relative" rAng="0" ptsTypes="AAAA">
                                      <p:cBhvr>
                                        <p:cTn id="162" dur="3000" fill="hold"/>
                                        <p:tgtEl>
                                          <p:spTgt spid="4"/>
                                        </p:tgtEl>
                                        <p:attrNameLst>
                                          <p:attrName>ppt_x</p:attrName>
                                          <p:attrName>ppt_y</p:attrName>
                                        </p:attrNameLst>
                                      </p:cBhvr>
                                      <p:rCtr x="-6198" y="22801"/>
                                    </p:animMotion>
                                  </p:childTnLst>
                                </p:cTn>
                              </p:par>
                            </p:childTnLst>
                          </p:cTn>
                        </p:par>
                        <p:par>
                          <p:cTn id="163" fill="hold">
                            <p:stCondLst>
                              <p:cond delay="6500"/>
                            </p:stCondLst>
                            <p:childTnLst>
                              <p:par>
                                <p:cTn id="164" presetID="6" presetClass="exit" presetSubtype="32" fill="hold" grpId="3" nodeType="afterEffect">
                                  <p:stCondLst>
                                    <p:cond delay="0"/>
                                  </p:stCondLst>
                                  <p:childTnLst>
                                    <p:animEffect transition="out" filter="circle(out)">
                                      <p:cBhvr>
                                        <p:cTn id="165" dur="1500"/>
                                        <p:tgtEl>
                                          <p:spTgt spid="4"/>
                                        </p:tgtEl>
                                      </p:cBhvr>
                                    </p:animEffect>
                                    <p:set>
                                      <p:cBhvr>
                                        <p:cTn id="166" dur="1" fill="hold">
                                          <p:stCondLst>
                                            <p:cond delay="1499"/>
                                          </p:stCondLst>
                                        </p:cTn>
                                        <p:tgtEl>
                                          <p:spTgt spid="4"/>
                                        </p:tgtEl>
                                        <p:attrNameLst>
                                          <p:attrName>style.visibility</p:attrName>
                                        </p:attrNameLst>
                                      </p:cBhvr>
                                      <p:to>
                                        <p:strVal val="hidden"/>
                                      </p:to>
                                    </p:set>
                                  </p:childTnLst>
                                </p:cTn>
                              </p:par>
                              <p:par>
                                <p:cTn id="167" presetID="19" presetClass="emph" presetSubtype="0" fill="hold" grpId="5" nodeType="withEffect">
                                  <p:stCondLst>
                                    <p:cond delay="0"/>
                                  </p:stCondLst>
                                  <p:childTnLst>
                                    <p:animClr clrSpc="rgb" dir="cw">
                                      <p:cBhvr override="childStyle">
                                        <p:cTn id="168" dur="900" fill="hold"/>
                                        <p:tgtEl>
                                          <p:spTgt spid="21"/>
                                        </p:tgtEl>
                                        <p:attrNameLst>
                                          <p:attrName>style.color</p:attrName>
                                        </p:attrNameLst>
                                      </p:cBhvr>
                                      <p:to>
                                        <a:srgbClr val="C00000"/>
                                      </p:to>
                                    </p:animClr>
                                    <p:animClr clrSpc="rgb" dir="cw">
                                      <p:cBhvr>
                                        <p:cTn id="169" dur="900" fill="hold"/>
                                        <p:tgtEl>
                                          <p:spTgt spid="21"/>
                                        </p:tgtEl>
                                        <p:attrNameLst>
                                          <p:attrName>fillcolor</p:attrName>
                                        </p:attrNameLst>
                                      </p:cBhvr>
                                      <p:to>
                                        <a:srgbClr val="C00000"/>
                                      </p:to>
                                    </p:animClr>
                                    <p:set>
                                      <p:cBhvr>
                                        <p:cTn id="170" dur="900" fill="hold"/>
                                        <p:tgtEl>
                                          <p:spTgt spid="21"/>
                                        </p:tgtEl>
                                        <p:attrNameLst>
                                          <p:attrName>fill.type</p:attrName>
                                        </p:attrNameLst>
                                      </p:cBhvr>
                                      <p:to>
                                        <p:strVal val="solid"/>
                                      </p:to>
                                    </p:set>
                                    <p:set>
                                      <p:cBhvr>
                                        <p:cTn id="171" dur="900" fill="hold"/>
                                        <p:tgtEl>
                                          <p:spTgt spid="21"/>
                                        </p:tgtEl>
                                        <p:attrNameLst>
                                          <p:attrName>fill.on</p:attrName>
                                        </p:attrNameLst>
                                      </p:cBhvr>
                                      <p:to>
                                        <p:strVal val="true"/>
                                      </p:to>
                                    </p:set>
                                  </p:childTnLst>
                                </p:cTn>
                              </p:par>
                            </p:childTnLst>
                          </p:cTn>
                        </p:par>
                      </p:childTnLst>
                    </p:cTn>
                  </p:par>
                  <p:par>
                    <p:cTn id="172" fill="hold">
                      <p:stCondLst>
                        <p:cond delay="indefinite"/>
                      </p:stCondLst>
                      <p:childTnLst>
                        <p:par>
                          <p:cTn id="173" fill="hold">
                            <p:stCondLst>
                              <p:cond delay="0"/>
                            </p:stCondLst>
                            <p:childTnLst>
                              <p:par>
                                <p:cTn id="174" presetID="16" presetClass="entr" presetSubtype="37" fill="hold" grpId="0" nodeType="clickEffect">
                                  <p:stCondLst>
                                    <p:cond delay="0"/>
                                  </p:stCondLst>
                                  <p:childTnLst>
                                    <p:set>
                                      <p:cBhvr>
                                        <p:cTn id="175" dur="1" fill="hold">
                                          <p:stCondLst>
                                            <p:cond delay="0"/>
                                          </p:stCondLst>
                                        </p:cTn>
                                        <p:tgtEl>
                                          <p:spTgt spid="106"/>
                                        </p:tgtEl>
                                        <p:attrNameLst>
                                          <p:attrName>style.visibility</p:attrName>
                                        </p:attrNameLst>
                                      </p:cBhvr>
                                      <p:to>
                                        <p:strVal val="visible"/>
                                      </p:to>
                                    </p:set>
                                    <p:animEffect transition="in" filter="barn(outVertical)">
                                      <p:cBhvr>
                                        <p:cTn id="176" dur="500"/>
                                        <p:tgtEl>
                                          <p:spTgt spid="106"/>
                                        </p:tgtEl>
                                      </p:cBhvr>
                                    </p:animEffect>
                                  </p:childTnLst>
                                </p:cTn>
                              </p:par>
                            </p:childTnLst>
                          </p:cTn>
                        </p:par>
                      </p:childTnLst>
                    </p:cTn>
                  </p:par>
                  <p:par>
                    <p:cTn id="177" fill="hold">
                      <p:stCondLst>
                        <p:cond delay="indefinite"/>
                      </p:stCondLst>
                      <p:childTnLst>
                        <p:par>
                          <p:cTn id="178" fill="hold">
                            <p:stCondLst>
                              <p:cond delay="0"/>
                            </p:stCondLst>
                            <p:childTnLst>
                              <p:par>
                                <p:cTn id="179" presetID="42" presetClass="path" presetSubtype="0" accel="50000" decel="50000" fill="hold" grpId="1" nodeType="clickEffect">
                                  <p:stCondLst>
                                    <p:cond delay="0"/>
                                  </p:stCondLst>
                                  <p:childTnLst>
                                    <p:animMotion origin="layout" path="M 4.44444E-6 2.22222E-6 L 0.00416 -0.32014 " pathEditMode="relative" rAng="0" ptsTypes="AA">
                                      <p:cBhvr>
                                        <p:cTn id="180" dur="2000" fill="hold"/>
                                        <p:tgtEl>
                                          <p:spTgt spid="106"/>
                                        </p:tgtEl>
                                        <p:attrNameLst>
                                          <p:attrName>ppt_x</p:attrName>
                                          <p:attrName>ppt_y</p:attrName>
                                        </p:attrNameLst>
                                      </p:cBhvr>
                                      <p:rCtr x="208" y="-16019"/>
                                    </p:animMotion>
                                  </p:childTnLst>
                                </p:cTn>
                              </p:par>
                            </p:childTnLst>
                          </p:cTn>
                        </p:par>
                        <p:par>
                          <p:cTn id="181" fill="hold">
                            <p:stCondLst>
                              <p:cond delay="2000"/>
                            </p:stCondLst>
                            <p:childTnLst>
                              <p:par>
                                <p:cTn id="182" presetID="6" presetClass="exit" presetSubtype="32" fill="hold" grpId="2" nodeType="afterEffect">
                                  <p:stCondLst>
                                    <p:cond delay="0"/>
                                  </p:stCondLst>
                                  <p:childTnLst>
                                    <p:animEffect transition="out" filter="circle(out)">
                                      <p:cBhvr>
                                        <p:cTn id="183" dur="2000"/>
                                        <p:tgtEl>
                                          <p:spTgt spid="106"/>
                                        </p:tgtEl>
                                      </p:cBhvr>
                                    </p:animEffect>
                                    <p:set>
                                      <p:cBhvr>
                                        <p:cTn id="184" dur="1" fill="hold">
                                          <p:stCondLst>
                                            <p:cond delay="1999"/>
                                          </p:stCondLst>
                                        </p:cTn>
                                        <p:tgtEl>
                                          <p:spTgt spid="106"/>
                                        </p:tgtEl>
                                        <p:attrNameLst>
                                          <p:attrName>style.visibility</p:attrName>
                                        </p:attrNameLst>
                                      </p:cBhvr>
                                      <p:to>
                                        <p:strVal val="hidden"/>
                                      </p:to>
                                    </p:set>
                                  </p:childTnLst>
                                </p:cTn>
                              </p:par>
                            </p:childTnLst>
                          </p:cTn>
                        </p:par>
                      </p:childTnLst>
                    </p:cTn>
                  </p:par>
                  <p:par>
                    <p:cTn id="185" fill="hold">
                      <p:stCondLst>
                        <p:cond delay="indefinite"/>
                      </p:stCondLst>
                      <p:childTnLst>
                        <p:par>
                          <p:cTn id="186" fill="hold">
                            <p:stCondLst>
                              <p:cond delay="0"/>
                            </p:stCondLst>
                            <p:childTnLst>
                              <p:par>
                                <p:cTn id="187" presetID="1" presetClass="entr" presetSubtype="0" fill="hold" nodeType="clickEffect">
                                  <p:stCondLst>
                                    <p:cond delay="0"/>
                                  </p:stCondLst>
                                  <p:childTnLst>
                                    <p:set>
                                      <p:cBhvr>
                                        <p:cTn id="188" dur="1" fill="hold">
                                          <p:stCondLst>
                                            <p:cond delay="0"/>
                                          </p:stCondLst>
                                        </p:cTn>
                                        <p:tgtEl>
                                          <p:spTgt spid="64"/>
                                        </p:tgtEl>
                                        <p:attrNameLst>
                                          <p:attrName>style.visibility</p:attrName>
                                        </p:attrNameLst>
                                      </p:cBhvr>
                                      <p:to>
                                        <p:strVal val="visible"/>
                                      </p:to>
                                    </p:set>
                                  </p:childTnLst>
                                </p:cTn>
                              </p:par>
                              <p:par>
                                <p:cTn id="189" presetID="9" presetClass="emph" presetSubtype="0" nodeType="withEffect">
                                  <p:stCondLst>
                                    <p:cond delay="0"/>
                                  </p:stCondLst>
                                  <p:childTnLst>
                                    <p:set>
                                      <p:cBhvr rctx="PPT">
                                        <p:cTn id="190" dur="indefinite"/>
                                        <p:tgtEl>
                                          <p:spTgt spid="64"/>
                                        </p:tgtEl>
                                        <p:attrNameLst>
                                          <p:attrName>style.opacity</p:attrName>
                                        </p:attrNameLst>
                                      </p:cBhvr>
                                      <p:to>
                                        <p:strVal val="0.5"/>
                                      </p:to>
                                    </p:set>
                                    <p:animEffect filter="image" prLst="opacity: 0.5">
                                      <p:cBhvr rctx="IE">
                                        <p:cTn id="191" dur="indefinite"/>
                                        <p:tgtEl>
                                          <p:spTgt spid="64"/>
                                        </p:tgtEl>
                                      </p:cBhvr>
                                    </p:animEffect>
                                  </p:childTnLst>
                                </p:cTn>
                              </p:par>
                              <p:par>
                                <p:cTn id="192" presetID="9" presetClass="emph" presetSubtype="0" nodeType="withEffect">
                                  <p:stCondLst>
                                    <p:cond delay="0"/>
                                  </p:stCondLst>
                                  <p:childTnLst>
                                    <p:set>
                                      <p:cBhvr rctx="PPT">
                                        <p:cTn id="193" dur="indefinite"/>
                                        <p:tgtEl>
                                          <p:spTgt spid="13"/>
                                        </p:tgtEl>
                                        <p:attrNameLst>
                                          <p:attrName>style.opacity</p:attrName>
                                        </p:attrNameLst>
                                      </p:cBhvr>
                                      <p:to>
                                        <p:strVal val="0.5"/>
                                      </p:to>
                                    </p:set>
                                    <p:animEffect filter="image" prLst="opacity: 0.5">
                                      <p:cBhvr rctx="IE">
                                        <p:cTn id="194" dur="indefinite"/>
                                        <p:tgtEl>
                                          <p:spTgt spid="13"/>
                                        </p:tgtEl>
                                      </p:cBhvr>
                                    </p:animEffect>
                                  </p:childTnLst>
                                </p:cTn>
                              </p:par>
                              <p:par>
                                <p:cTn id="195" presetID="19" presetClass="emph" presetSubtype="0" fill="hold" grpId="1" nodeType="withEffect">
                                  <p:stCondLst>
                                    <p:cond delay="0"/>
                                  </p:stCondLst>
                                  <p:childTnLst>
                                    <p:animClr clrSpc="rgb" dir="cw">
                                      <p:cBhvr override="childStyle">
                                        <p:cTn id="196" dur="500" fill="hold"/>
                                        <p:tgtEl>
                                          <p:spTgt spid="31"/>
                                        </p:tgtEl>
                                        <p:attrNameLst>
                                          <p:attrName>style.color</p:attrName>
                                        </p:attrNameLst>
                                      </p:cBhvr>
                                      <p:to>
                                        <a:srgbClr val="FFFFFF"/>
                                      </p:to>
                                    </p:animClr>
                                    <p:animClr clrSpc="rgb" dir="cw">
                                      <p:cBhvr>
                                        <p:cTn id="197" dur="500" fill="hold"/>
                                        <p:tgtEl>
                                          <p:spTgt spid="31"/>
                                        </p:tgtEl>
                                        <p:attrNameLst>
                                          <p:attrName>fillcolor</p:attrName>
                                        </p:attrNameLst>
                                      </p:cBhvr>
                                      <p:to>
                                        <a:srgbClr val="FFFFFF"/>
                                      </p:to>
                                    </p:animClr>
                                    <p:set>
                                      <p:cBhvr>
                                        <p:cTn id="198" dur="500" fill="hold"/>
                                        <p:tgtEl>
                                          <p:spTgt spid="31"/>
                                        </p:tgtEl>
                                        <p:attrNameLst>
                                          <p:attrName>fill.type</p:attrName>
                                        </p:attrNameLst>
                                      </p:cBhvr>
                                      <p:to>
                                        <p:strVal val="solid"/>
                                      </p:to>
                                    </p:set>
                                    <p:set>
                                      <p:cBhvr>
                                        <p:cTn id="199" dur="500" fill="hold"/>
                                        <p:tgtEl>
                                          <p:spTgt spid="31"/>
                                        </p:tgtEl>
                                        <p:attrNameLst>
                                          <p:attrName>fill.on</p:attrName>
                                        </p:attrNameLst>
                                      </p:cBhvr>
                                      <p:to>
                                        <p:strVal val="true"/>
                                      </p:to>
                                    </p:set>
                                  </p:childTnLst>
                                </p:cTn>
                              </p:par>
                              <p:par>
                                <p:cTn id="200" presetID="19" presetClass="emph" presetSubtype="0" fill="hold" grpId="1" nodeType="withEffect">
                                  <p:stCondLst>
                                    <p:cond delay="0"/>
                                  </p:stCondLst>
                                  <p:childTnLst>
                                    <p:animClr clrSpc="rgb" dir="cw">
                                      <p:cBhvr override="childStyle">
                                        <p:cTn id="201" dur="500" fill="hold"/>
                                        <p:tgtEl>
                                          <p:spTgt spid="29"/>
                                        </p:tgtEl>
                                        <p:attrNameLst>
                                          <p:attrName>style.color</p:attrName>
                                        </p:attrNameLst>
                                      </p:cBhvr>
                                      <p:to>
                                        <a:srgbClr val="FFFFFF"/>
                                      </p:to>
                                    </p:animClr>
                                    <p:animClr clrSpc="rgb" dir="cw">
                                      <p:cBhvr>
                                        <p:cTn id="202" dur="500" fill="hold"/>
                                        <p:tgtEl>
                                          <p:spTgt spid="29"/>
                                        </p:tgtEl>
                                        <p:attrNameLst>
                                          <p:attrName>fillcolor</p:attrName>
                                        </p:attrNameLst>
                                      </p:cBhvr>
                                      <p:to>
                                        <a:srgbClr val="FFFFFF"/>
                                      </p:to>
                                    </p:animClr>
                                    <p:set>
                                      <p:cBhvr>
                                        <p:cTn id="203" dur="500" fill="hold"/>
                                        <p:tgtEl>
                                          <p:spTgt spid="29"/>
                                        </p:tgtEl>
                                        <p:attrNameLst>
                                          <p:attrName>fill.type</p:attrName>
                                        </p:attrNameLst>
                                      </p:cBhvr>
                                      <p:to>
                                        <p:strVal val="solid"/>
                                      </p:to>
                                    </p:set>
                                    <p:set>
                                      <p:cBhvr>
                                        <p:cTn id="204" dur="500" fill="hold"/>
                                        <p:tgtEl>
                                          <p:spTgt spid="29"/>
                                        </p:tgtEl>
                                        <p:attrNameLst>
                                          <p:attrName>fill.on</p:attrName>
                                        </p:attrNameLst>
                                      </p:cBhvr>
                                      <p:to>
                                        <p:strVal val="true"/>
                                      </p:to>
                                    </p:set>
                                  </p:childTnLst>
                                </p:cTn>
                              </p:par>
                              <p:par>
                                <p:cTn id="205" presetID="19" presetClass="emph" presetSubtype="0" fill="hold" grpId="1" nodeType="withEffect">
                                  <p:stCondLst>
                                    <p:cond delay="0"/>
                                  </p:stCondLst>
                                  <p:childTnLst>
                                    <p:animClr clrSpc="rgb" dir="cw">
                                      <p:cBhvr override="childStyle">
                                        <p:cTn id="206" dur="500" fill="hold"/>
                                        <p:tgtEl>
                                          <p:spTgt spid="27"/>
                                        </p:tgtEl>
                                        <p:attrNameLst>
                                          <p:attrName>style.color</p:attrName>
                                        </p:attrNameLst>
                                      </p:cBhvr>
                                      <p:to>
                                        <a:srgbClr val="FFFFFF"/>
                                      </p:to>
                                    </p:animClr>
                                    <p:animClr clrSpc="rgb" dir="cw">
                                      <p:cBhvr>
                                        <p:cTn id="207" dur="500" fill="hold"/>
                                        <p:tgtEl>
                                          <p:spTgt spid="27"/>
                                        </p:tgtEl>
                                        <p:attrNameLst>
                                          <p:attrName>fillcolor</p:attrName>
                                        </p:attrNameLst>
                                      </p:cBhvr>
                                      <p:to>
                                        <a:srgbClr val="FFFFFF"/>
                                      </p:to>
                                    </p:animClr>
                                    <p:set>
                                      <p:cBhvr>
                                        <p:cTn id="208" dur="500" fill="hold"/>
                                        <p:tgtEl>
                                          <p:spTgt spid="27"/>
                                        </p:tgtEl>
                                        <p:attrNameLst>
                                          <p:attrName>fill.type</p:attrName>
                                        </p:attrNameLst>
                                      </p:cBhvr>
                                      <p:to>
                                        <p:strVal val="solid"/>
                                      </p:to>
                                    </p:set>
                                    <p:set>
                                      <p:cBhvr>
                                        <p:cTn id="209" dur="500" fill="hold"/>
                                        <p:tgtEl>
                                          <p:spTgt spid="27"/>
                                        </p:tgtEl>
                                        <p:attrNameLst>
                                          <p:attrName>fill.on</p:attrName>
                                        </p:attrNameLst>
                                      </p:cBhvr>
                                      <p:to>
                                        <p:strVal val="true"/>
                                      </p:to>
                                    </p:set>
                                  </p:childTnLst>
                                </p:cTn>
                              </p:par>
                              <p:par>
                                <p:cTn id="210" presetID="19" presetClass="emph" presetSubtype="0" fill="hold" grpId="1" nodeType="withEffect">
                                  <p:stCondLst>
                                    <p:cond delay="0"/>
                                  </p:stCondLst>
                                  <p:childTnLst>
                                    <p:animClr clrSpc="rgb" dir="cw">
                                      <p:cBhvr override="childStyle">
                                        <p:cTn id="211" dur="500" fill="hold"/>
                                        <p:tgtEl>
                                          <p:spTgt spid="25"/>
                                        </p:tgtEl>
                                        <p:attrNameLst>
                                          <p:attrName>style.color</p:attrName>
                                        </p:attrNameLst>
                                      </p:cBhvr>
                                      <p:to>
                                        <a:srgbClr val="FFFFFF"/>
                                      </p:to>
                                    </p:animClr>
                                    <p:animClr clrSpc="rgb" dir="cw">
                                      <p:cBhvr>
                                        <p:cTn id="212" dur="500" fill="hold"/>
                                        <p:tgtEl>
                                          <p:spTgt spid="25"/>
                                        </p:tgtEl>
                                        <p:attrNameLst>
                                          <p:attrName>fillcolor</p:attrName>
                                        </p:attrNameLst>
                                      </p:cBhvr>
                                      <p:to>
                                        <a:srgbClr val="FFFFFF"/>
                                      </p:to>
                                    </p:animClr>
                                    <p:set>
                                      <p:cBhvr>
                                        <p:cTn id="213" dur="500" fill="hold"/>
                                        <p:tgtEl>
                                          <p:spTgt spid="25"/>
                                        </p:tgtEl>
                                        <p:attrNameLst>
                                          <p:attrName>fill.type</p:attrName>
                                        </p:attrNameLst>
                                      </p:cBhvr>
                                      <p:to>
                                        <p:strVal val="solid"/>
                                      </p:to>
                                    </p:set>
                                    <p:set>
                                      <p:cBhvr>
                                        <p:cTn id="214" dur="500" fill="hold"/>
                                        <p:tgtEl>
                                          <p:spTgt spid="25"/>
                                        </p:tgtEl>
                                        <p:attrNameLst>
                                          <p:attrName>fill.on</p:attrName>
                                        </p:attrNameLst>
                                      </p:cBhvr>
                                      <p:to>
                                        <p:strVal val="true"/>
                                      </p:to>
                                    </p:set>
                                  </p:childTnLst>
                                </p:cTn>
                              </p:par>
                              <p:par>
                                <p:cTn id="215" presetID="19" presetClass="emph" presetSubtype="0" fill="hold" grpId="1" nodeType="withEffect">
                                  <p:stCondLst>
                                    <p:cond delay="0"/>
                                  </p:stCondLst>
                                  <p:childTnLst>
                                    <p:animClr clrSpc="rgb" dir="cw">
                                      <p:cBhvr override="childStyle">
                                        <p:cTn id="216" dur="500" fill="hold"/>
                                        <p:tgtEl>
                                          <p:spTgt spid="23"/>
                                        </p:tgtEl>
                                        <p:attrNameLst>
                                          <p:attrName>style.color</p:attrName>
                                        </p:attrNameLst>
                                      </p:cBhvr>
                                      <p:to>
                                        <a:srgbClr val="FFFFFF"/>
                                      </p:to>
                                    </p:animClr>
                                    <p:animClr clrSpc="rgb" dir="cw">
                                      <p:cBhvr>
                                        <p:cTn id="217" dur="500" fill="hold"/>
                                        <p:tgtEl>
                                          <p:spTgt spid="23"/>
                                        </p:tgtEl>
                                        <p:attrNameLst>
                                          <p:attrName>fillcolor</p:attrName>
                                        </p:attrNameLst>
                                      </p:cBhvr>
                                      <p:to>
                                        <a:srgbClr val="FFFFFF"/>
                                      </p:to>
                                    </p:animClr>
                                    <p:set>
                                      <p:cBhvr>
                                        <p:cTn id="218" dur="500" fill="hold"/>
                                        <p:tgtEl>
                                          <p:spTgt spid="23"/>
                                        </p:tgtEl>
                                        <p:attrNameLst>
                                          <p:attrName>fill.type</p:attrName>
                                        </p:attrNameLst>
                                      </p:cBhvr>
                                      <p:to>
                                        <p:strVal val="solid"/>
                                      </p:to>
                                    </p:set>
                                    <p:set>
                                      <p:cBhvr>
                                        <p:cTn id="219" dur="500" fill="hold"/>
                                        <p:tgtEl>
                                          <p:spTgt spid="23"/>
                                        </p:tgtEl>
                                        <p:attrNameLst>
                                          <p:attrName>fill.on</p:attrName>
                                        </p:attrNameLst>
                                      </p:cBhvr>
                                      <p:to>
                                        <p:strVal val="true"/>
                                      </p:to>
                                    </p:set>
                                  </p:childTnLst>
                                </p:cTn>
                              </p:par>
                              <p:par>
                                <p:cTn id="220" presetID="19" presetClass="emph" presetSubtype="0" fill="hold" grpId="1" nodeType="withEffect">
                                  <p:stCondLst>
                                    <p:cond delay="0"/>
                                  </p:stCondLst>
                                  <p:childTnLst>
                                    <p:animClr clrSpc="rgb" dir="cw">
                                      <p:cBhvr override="childStyle">
                                        <p:cTn id="221" dur="500" fill="hold"/>
                                        <p:tgtEl>
                                          <p:spTgt spid="21"/>
                                        </p:tgtEl>
                                        <p:attrNameLst>
                                          <p:attrName>style.color</p:attrName>
                                        </p:attrNameLst>
                                      </p:cBhvr>
                                      <p:to>
                                        <a:srgbClr val="FFFFFF"/>
                                      </p:to>
                                    </p:animClr>
                                    <p:animClr clrSpc="rgb" dir="cw">
                                      <p:cBhvr>
                                        <p:cTn id="222" dur="500" fill="hold"/>
                                        <p:tgtEl>
                                          <p:spTgt spid="21"/>
                                        </p:tgtEl>
                                        <p:attrNameLst>
                                          <p:attrName>fillcolor</p:attrName>
                                        </p:attrNameLst>
                                      </p:cBhvr>
                                      <p:to>
                                        <a:srgbClr val="FFFFFF"/>
                                      </p:to>
                                    </p:animClr>
                                    <p:set>
                                      <p:cBhvr>
                                        <p:cTn id="223" dur="500" fill="hold"/>
                                        <p:tgtEl>
                                          <p:spTgt spid="21"/>
                                        </p:tgtEl>
                                        <p:attrNameLst>
                                          <p:attrName>fill.type</p:attrName>
                                        </p:attrNameLst>
                                      </p:cBhvr>
                                      <p:to>
                                        <p:strVal val="solid"/>
                                      </p:to>
                                    </p:set>
                                    <p:set>
                                      <p:cBhvr>
                                        <p:cTn id="224" dur="500" fill="hold"/>
                                        <p:tgtEl>
                                          <p:spTgt spid="21"/>
                                        </p:tgtEl>
                                        <p:attrNameLst>
                                          <p:attrName>fill.on</p:attrName>
                                        </p:attrNameLst>
                                      </p:cBhvr>
                                      <p:to>
                                        <p:strVal val="true"/>
                                      </p:to>
                                    </p:set>
                                  </p:childTnLst>
                                </p:cTn>
                              </p:par>
                              <p:par>
                                <p:cTn id="225" presetID="10" presetClass="exit" presetSubtype="0" fill="hold" nodeType="withEffect">
                                  <p:stCondLst>
                                    <p:cond delay="0"/>
                                  </p:stCondLst>
                                  <p:childTnLst>
                                    <p:animEffect transition="out" filter="fade">
                                      <p:cBhvr>
                                        <p:cTn id="226" dur="500"/>
                                        <p:tgtEl>
                                          <p:spTgt spid="91"/>
                                        </p:tgtEl>
                                      </p:cBhvr>
                                    </p:animEffect>
                                    <p:set>
                                      <p:cBhvr>
                                        <p:cTn id="227" dur="1" fill="hold">
                                          <p:stCondLst>
                                            <p:cond delay="499"/>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1" grpId="3" animBg="1"/>
      <p:bldP spid="21" grpId="4" animBg="1"/>
      <p:bldP spid="21" grpId="5" animBg="1"/>
      <p:bldP spid="23" grpId="0" animBg="1"/>
      <p:bldP spid="23" grpId="1" animBg="1"/>
      <p:bldP spid="23" grpId="2" animBg="1"/>
      <p:bldP spid="25" grpId="0" animBg="1"/>
      <p:bldP spid="25" grpId="1" animBg="1"/>
      <p:bldP spid="25" grpId="2" animBg="1"/>
      <p:bldP spid="27" grpId="0" animBg="1"/>
      <p:bldP spid="27" grpId="1" animBg="1"/>
      <p:bldP spid="27" grpId="2" animBg="1"/>
      <p:bldP spid="29" grpId="0" animBg="1"/>
      <p:bldP spid="29" grpId="1" animBg="1"/>
      <p:bldP spid="29" grpId="2" animBg="1"/>
      <p:bldP spid="31" grpId="0" animBg="1"/>
      <p:bldP spid="31" grpId="1" animBg="1"/>
      <p:bldP spid="31" grpId="2" animBg="1"/>
      <p:bldP spid="98" grpId="0" animBg="1"/>
      <p:bldP spid="98" grpId="1" animBg="1"/>
      <p:bldP spid="98" grpId="2" animBg="1"/>
      <p:bldP spid="105" grpId="0" animBg="1"/>
      <p:bldP spid="105" grpId="1" animBg="1"/>
      <p:bldP spid="105" grpId="2" animBg="1"/>
      <p:bldP spid="106" grpId="0" animBg="1"/>
      <p:bldP spid="106" grpId="1" animBg="1"/>
      <p:bldP spid="106" grpId="2" animBg="1"/>
      <p:bldP spid="4" grpId="0" animBg="1"/>
      <p:bldP spid="4" grpId="1" animBg="1"/>
      <p:bldP spid="4" grpId="2" animBg="1"/>
      <p:bldP spid="4" grpId="3" animBg="1"/>
      <p:bldP spid="10" grpId="0" animBg="1"/>
      <p:bldP spid="10"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 name="Straight Connector 122"/>
          <p:cNvCxnSpPr/>
          <p:nvPr/>
        </p:nvCxnSpPr>
        <p:spPr bwMode="auto">
          <a:xfrm flipV="1">
            <a:off x="5143119" y="3160770"/>
            <a:ext cx="0" cy="981304"/>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a:cxnSpLocks/>
          </p:cNvCxnSpPr>
          <p:nvPr/>
        </p:nvCxnSpPr>
        <p:spPr bwMode="auto">
          <a:xfrm flipV="1">
            <a:off x="7484444" y="3160770"/>
            <a:ext cx="251" cy="18859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a:cxnSpLocks/>
          </p:cNvCxnSpPr>
          <p:nvPr/>
        </p:nvCxnSpPr>
        <p:spPr bwMode="auto">
          <a:xfrm flipH="1" flipV="1">
            <a:off x="3046044" y="3152602"/>
            <a:ext cx="1903" cy="1894136"/>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itle 1"/>
          <p:cNvSpPr>
            <a:spLocks noGrp="1"/>
          </p:cNvSpPr>
          <p:nvPr>
            <p:ph type="title"/>
          </p:nvPr>
        </p:nvSpPr>
        <p:spPr/>
        <p:txBody>
          <a:bodyPr/>
          <a:lstStyle/>
          <a:p>
            <a:r>
              <a:rPr lang="en-US" b="1" dirty="0"/>
              <a:t>DRAM Latency</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28</a:t>
            </a:fld>
            <a:endParaRPr lang="en-US" altLang="en-US"/>
          </a:p>
        </p:txBody>
      </p:sp>
      <p:sp>
        <p:nvSpPr>
          <p:cNvPr id="6" name="Round Diagonal Corner Rectangle 5"/>
          <p:cNvSpPr/>
          <p:nvPr/>
        </p:nvSpPr>
        <p:spPr bwMode="auto">
          <a:xfrm>
            <a:off x="1981200" y="3627114"/>
            <a:ext cx="1371552"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a:latin typeface="+mn-lt"/>
              </a:rPr>
              <a:t>Activate</a:t>
            </a:r>
            <a:endParaRPr kumimoji="0" lang="en-US" b="0" i="0" u="none" strike="noStrike" cap="none" normalizeH="0" baseline="0" dirty="0">
              <a:ln>
                <a:noFill/>
              </a:ln>
              <a:solidFill>
                <a:schemeClr val="tx1"/>
              </a:solidFill>
              <a:effectLst/>
              <a:latin typeface="+mn-lt"/>
            </a:endParaRPr>
          </a:p>
        </p:txBody>
      </p:sp>
      <p:cxnSp>
        <p:nvCxnSpPr>
          <p:cNvPr id="8" name="Straight Arrow Connector 7"/>
          <p:cNvCxnSpPr/>
          <p:nvPr/>
        </p:nvCxnSpPr>
        <p:spPr bwMode="auto">
          <a:xfrm>
            <a:off x="3048000" y="3039174"/>
            <a:ext cx="6858000" cy="0"/>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3048000" y="2966462"/>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5143119" y="296297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7484443" y="2945323"/>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2" name="Group 81"/>
          <p:cNvGrpSpPr/>
          <p:nvPr/>
        </p:nvGrpSpPr>
        <p:grpSpPr>
          <a:xfrm>
            <a:off x="4784598" y="1555685"/>
            <a:ext cx="701803" cy="1305070"/>
            <a:chOff x="3984878" y="1403285"/>
            <a:chExt cx="701803" cy="1305070"/>
          </a:xfrm>
        </p:grpSpPr>
        <p:cxnSp>
          <p:nvCxnSpPr>
            <p:cNvPr id="39" name="Straight Connector 38"/>
            <p:cNvCxnSpPr/>
            <p:nvPr/>
          </p:nvCxnSpPr>
          <p:spPr>
            <a:xfrm flipH="1" flipV="1">
              <a:off x="433578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10718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DRAM"/>
            <p:cNvSpPr/>
            <p:nvPr/>
          </p:nvSpPr>
          <p:spPr>
            <a:xfrm>
              <a:off x="410718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DRAM"/>
            <p:cNvSpPr/>
            <p:nvPr/>
          </p:nvSpPr>
          <p:spPr>
            <a:xfrm>
              <a:off x="4107180" y="2391720"/>
              <a:ext cx="457200" cy="307808"/>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DRAM"/>
            <p:cNvSpPr/>
            <p:nvPr/>
          </p:nvSpPr>
          <p:spPr>
            <a:xfrm>
              <a:off x="410718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6" name="Oval 45"/>
            <p:cNvSpPr/>
            <p:nvPr/>
          </p:nvSpPr>
          <p:spPr>
            <a:xfrm>
              <a:off x="410718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Rectangle 46"/>
            <p:cNvSpPr/>
            <p:nvPr/>
          </p:nvSpPr>
          <p:spPr bwMode="auto">
            <a:xfrm>
              <a:off x="3984878" y="1403285"/>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45" name="Oval 44"/>
            <p:cNvSpPr/>
            <p:nvPr/>
          </p:nvSpPr>
          <p:spPr>
            <a:xfrm>
              <a:off x="410718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53" name="67Text"/>
          <p:cNvSpPr txBox="1"/>
          <p:nvPr/>
        </p:nvSpPr>
        <p:spPr>
          <a:xfrm>
            <a:off x="9383986" y="3058523"/>
            <a:ext cx="815426"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time</a:t>
            </a:r>
          </a:p>
        </p:txBody>
      </p:sp>
      <p:sp>
        <p:nvSpPr>
          <p:cNvPr id="55" name="Curved Up Arrow 54"/>
          <p:cNvSpPr/>
          <p:nvPr/>
        </p:nvSpPr>
        <p:spPr bwMode="auto">
          <a:xfrm>
            <a:off x="2204107" y="3162405"/>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grpSp>
        <p:nvGrpSpPr>
          <p:cNvPr id="71" name="Group 70"/>
          <p:cNvGrpSpPr/>
          <p:nvPr/>
        </p:nvGrpSpPr>
        <p:grpSpPr>
          <a:xfrm>
            <a:off x="4121076" y="3162404"/>
            <a:ext cx="1219200" cy="854536"/>
            <a:chOff x="3321357" y="3010004"/>
            <a:chExt cx="1219200" cy="854536"/>
          </a:xfrm>
        </p:grpSpPr>
        <p:sp>
          <p:nvSpPr>
            <p:cNvPr id="56" name="Round Diagonal Corner Rectangle 55"/>
            <p:cNvSpPr/>
            <p:nvPr/>
          </p:nvSpPr>
          <p:spPr bwMode="auto">
            <a:xfrm>
              <a:off x="3321357" y="3474714"/>
              <a:ext cx="1219200"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a:latin typeface="+mn-lt"/>
                </a:rPr>
                <a:t>Read</a:t>
              </a:r>
            </a:p>
          </p:txBody>
        </p:sp>
        <p:sp>
          <p:nvSpPr>
            <p:cNvPr id="57" name="Curved Up Arrow 56"/>
            <p:cNvSpPr/>
            <p:nvPr/>
          </p:nvSpPr>
          <p:spPr bwMode="auto">
            <a:xfrm>
              <a:off x="3483304"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endParaRPr lang="en-US" sz="2400"/>
            </a:p>
          </p:txBody>
        </p:sp>
      </p:grpSp>
      <p:grpSp>
        <p:nvGrpSpPr>
          <p:cNvPr id="72" name="Group 71"/>
          <p:cNvGrpSpPr/>
          <p:nvPr/>
        </p:nvGrpSpPr>
        <p:grpSpPr>
          <a:xfrm>
            <a:off x="6188561" y="3162404"/>
            <a:ext cx="1685905" cy="854536"/>
            <a:chOff x="5749324" y="3010004"/>
            <a:chExt cx="1549033" cy="854536"/>
          </a:xfrm>
        </p:grpSpPr>
        <p:sp>
          <p:nvSpPr>
            <p:cNvPr id="58" name="Round Diagonal Corner Rectangle 57"/>
            <p:cNvSpPr/>
            <p:nvPr/>
          </p:nvSpPr>
          <p:spPr bwMode="auto">
            <a:xfrm>
              <a:off x="5749324" y="3474714"/>
              <a:ext cx="1549033"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err="1">
                  <a:latin typeface="+mn-lt"/>
                </a:rPr>
                <a:t>Precharge</a:t>
              </a:r>
              <a:endParaRPr kumimoji="0" lang="en-US" b="0" i="0" u="none" strike="noStrike" cap="none" normalizeH="0" baseline="0" dirty="0">
                <a:ln>
                  <a:noFill/>
                </a:ln>
                <a:solidFill>
                  <a:schemeClr val="tx1"/>
                </a:solidFill>
                <a:effectLst/>
                <a:latin typeface="+mn-lt"/>
              </a:endParaRPr>
            </a:p>
          </p:txBody>
        </p:sp>
        <p:sp>
          <p:nvSpPr>
            <p:cNvPr id="59" name="Curved Up Arrow 58"/>
            <p:cNvSpPr/>
            <p:nvPr/>
          </p:nvSpPr>
          <p:spPr bwMode="auto">
            <a:xfrm>
              <a:off x="6082687"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grpSp>
      <p:grpSp>
        <p:nvGrpSpPr>
          <p:cNvPr id="84" name="Group 83"/>
          <p:cNvGrpSpPr/>
          <p:nvPr/>
        </p:nvGrpSpPr>
        <p:grpSpPr>
          <a:xfrm>
            <a:off x="7239000" y="1696149"/>
            <a:ext cx="457200" cy="1137888"/>
            <a:chOff x="6688757" y="1543749"/>
            <a:chExt cx="457200" cy="1137888"/>
          </a:xfrm>
        </p:grpSpPr>
        <p:cxnSp>
          <p:nvCxnSpPr>
            <p:cNvPr id="60" name="Straight Connector 59"/>
            <p:cNvCxnSpPr/>
            <p:nvPr/>
          </p:nvCxnSpPr>
          <p:spPr>
            <a:xfrm flipH="1" flipV="1">
              <a:off x="6917357" y="176389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6688757" y="154374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DRAM"/>
            <p:cNvSpPr/>
            <p:nvPr/>
          </p:nvSpPr>
          <p:spPr>
            <a:xfrm>
              <a:off x="6688757" y="2148237"/>
              <a:ext cx="457200" cy="533400"/>
            </a:xfrm>
            <a:prstGeom prst="roundRect">
              <a:avLst>
                <a:gd name="adj" fmla="val 11319"/>
              </a:avLst>
            </a:prstGeom>
            <a:solidFill>
              <a:srgbClr val="83C3FD"/>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91" name="Right Brace 90"/>
          <p:cNvSpPr/>
          <p:nvPr/>
        </p:nvSpPr>
        <p:spPr bwMode="auto">
          <a:xfrm rot="5400000">
            <a:off x="5037622" y="3112674"/>
            <a:ext cx="457200" cy="4436443"/>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dirty="0"/>
          </a:p>
        </p:txBody>
      </p:sp>
      <p:sp>
        <p:nvSpPr>
          <p:cNvPr id="93" name="67Text"/>
          <p:cNvSpPr txBox="1"/>
          <p:nvPr/>
        </p:nvSpPr>
        <p:spPr>
          <a:xfrm>
            <a:off x="3558342" y="545088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err="1">
                <a:solidFill>
                  <a:srgbClr val="000000"/>
                </a:solidFill>
                <a:latin typeface="Cambria" panose="02040503050406030204" pitchFamily="18" charset="0"/>
              </a:rPr>
              <a:t>tRAS</a:t>
            </a:r>
            <a:endParaRPr lang="en-US" sz="2400" i="1" dirty="0">
              <a:solidFill>
                <a:srgbClr val="000000"/>
              </a:solidFill>
              <a:latin typeface="Cambria" panose="02040503050406030204" pitchFamily="18" charset="0"/>
            </a:endParaRPr>
          </a:p>
        </p:txBody>
      </p:sp>
      <p:sp>
        <p:nvSpPr>
          <p:cNvPr id="97" name="Right Brace 96"/>
          <p:cNvSpPr/>
          <p:nvPr/>
        </p:nvSpPr>
        <p:spPr bwMode="auto">
          <a:xfrm rot="5400000">
            <a:off x="3879246" y="3343021"/>
            <a:ext cx="457200" cy="205530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dirty="0"/>
          </a:p>
        </p:txBody>
      </p:sp>
      <p:sp>
        <p:nvSpPr>
          <p:cNvPr id="98" name="67Text"/>
          <p:cNvSpPr txBox="1"/>
          <p:nvPr/>
        </p:nvSpPr>
        <p:spPr>
          <a:xfrm>
            <a:off x="2403671" y="4670600"/>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err="1">
                <a:solidFill>
                  <a:srgbClr val="000000"/>
                </a:solidFill>
                <a:latin typeface="Cambria" panose="02040503050406030204" pitchFamily="18" charset="0"/>
              </a:rPr>
              <a:t>tRCD</a:t>
            </a:r>
            <a:endParaRPr lang="en-US" sz="2400" i="1" dirty="0">
              <a:solidFill>
                <a:srgbClr val="000000"/>
              </a:solidFill>
              <a:latin typeface="Cambria" panose="02040503050406030204" pitchFamily="18" charset="0"/>
            </a:endParaRPr>
          </a:p>
        </p:txBody>
      </p:sp>
      <p:cxnSp>
        <p:nvCxnSpPr>
          <p:cNvPr id="101" name="Straight Connector 100"/>
          <p:cNvCxnSpPr/>
          <p:nvPr/>
        </p:nvCxnSpPr>
        <p:spPr bwMode="auto">
          <a:xfrm>
            <a:off x="9220200" y="2958157"/>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Straight Connector 101"/>
          <p:cNvCxnSpPr/>
          <p:nvPr/>
        </p:nvCxnSpPr>
        <p:spPr bwMode="auto">
          <a:xfrm flipV="1">
            <a:off x="9216057" y="3149966"/>
            <a:ext cx="0" cy="12304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Right Brace 102"/>
          <p:cNvSpPr/>
          <p:nvPr/>
        </p:nvSpPr>
        <p:spPr bwMode="auto">
          <a:xfrm rot="5400000">
            <a:off x="8137899" y="3830860"/>
            <a:ext cx="457200" cy="1699115"/>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dirty="0"/>
          </a:p>
        </p:txBody>
      </p:sp>
      <p:sp>
        <p:nvSpPr>
          <p:cNvPr id="105" name="67Text"/>
          <p:cNvSpPr txBox="1"/>
          <p:nvPr/>
        </p:nvSpPr>
        <p:spPr>
          <a:xfrm>
            <a:off x="6661690" y="504673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err="1">
                <a:solidFill>
                  <a:srgbClr val="000000"/>
                </a:solidFill>
                <a:latin typeface="Cambria" panose="02040503050406030204" pitchFamily="18" charset="0"/>
              </a:rPr>
              <a:t>tRP</a:t>
            </a:r>
            <a:endParaRPr lang="en-US" sz="2400" i="1" dirty="0">
              <a:solidFill>
                <a:srgbClr val="000000"/>
              </a:solidFill>
              <a:latin typeface="Cambria" panose="02040503050406030204" pitchFamily="18" charset="0"/>
            </a:endParaRPr>
          </a:p>
        </p:txBody>
      </p:sp>
      <p:grpSp>
        <p:nvGrpSpPr>
          <p:cNvPr id="122" name="Group 121"/>
          <p:cNvGrpSpPr/>
          <p:nvPr/>
        </p:nvGrpSpPr>
        <p:grpSpPr>
          <a:xfrm>
            <a:off x="8991600" y="1696149"/>
            <a:ext cx="457200" cy="1137888"/>
            <a:chOff x="7467600" y="2022609"/>
            <a:chExt cx="457200" cy="1137888"/>
          </a:xfrm>
        </p:grpSpPr>
        <p:cxnSp>
          <p:nvCxnSpPr>
            <p:cNvPr id="107" name="Straight Connector 106"/>
            <p:cNvCxnSpPr/>
            <p:nvPr/>
          </p:nvCxnSpPr>
          <p:spPr>
            <a:xfrm flipH="1" flipV="1">
              <a:off x="7696200" y="224275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08" name="Oval 107"/>
            <p:cNvSpPr/>
            <p:nvPr/>
          </p:nvSpPr>
          <p:spPr>
            <a:xfrm>
              <a:off x="7467600" y="202260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09" name="DRAM"/>
            <p:cNvSpPr/>
            <p:nvPr/>
          </p:nvSpPr>
          <p:spPr>
            <a:xfrm>
              <a:off x="7467600" y="2627097"/>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127" name="Group 126"/>
          <p:cNvGrpSpPr/>
          <p:nvPr/>
        </p:nvGrpSpPr>
        <p:grpSpPr>
          <a:xfrm>
            <a:off x="8153401" y="3162404"/>
            <a:ext cx="1419777" cy="854536"/>
            <a:chOff x="6629400" y="3488864"/>
            <a:chExt cx="1419777" cy="854536"/>
          </a:xfrm>
        </p:grpSpPr>
        <p:sp>
          <p:nvSpPr>
            <p:cNvPr id="125" name="Round Diagonal Corner Rectangle 124"/>
            <p:cNvSpPr/>
            <p:nvPr/>
          </p:nvSpPr>
          <p:spPr bwMode="auto">
            <a:xfrm>
              <a:off x="6629400" y="3953574"/>
              <a:ext cx="1419777"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US" sz="2400" dirty="0">
                  <a:latin typeface="+mn-lt"/>
                </a:rPr>
                <a:t>Activate</a:t>
              </a:r>
            </a:p>
          </p:txBody>
        </p:sp>
        <p:sp>
          <p:nvSpPr>
            <p:cNvPr id="126" name="Curved Up Arrow 125"/>
            <p:cNvSpPr/>
            <p:nvPr/>
          </p:nvSpPr>
          <p:spPr bwMode="auto">
            <a:xfrm>
              <a:off x="6849237" y="348886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grpSp>
      <p:cxnSp>
        <p:nvCxnSpPr>
          <p:cNvPr id="106" name="Straight Connector 105"/>
          <p:cNvCxnSpPr/>
          <p:nvPr/>
        </p:nvCxnSpPr>
        <p:spPr bwMode="auto">
          <a:xfrm>
            <a:off x="3586884" y="1203501"/>
            <a:ext cx="1680404" cy="0"/>
          </a:xfrm>
          <a:prstGeom prst="line">
            <a:avLst/>
          </a:prstGeom>
          <a:solidFill>
            <a:schemeClr val="accent1"/>
          </a:solidFill>
          <a:ln w="28575" cap="flat" cmpd="sng" algn="ctr">
            <a:solidFill>
              <a:schemeClr val="tx1"/>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TextBox 109"/>
          <p:cNvSpPr txBox="1"/>
          <p:nvPr/>
        </p:nvSpPr>
        <p:spPr>
          <a:xfrm>
            <a:off x="3352801" y="1221453"/>
            <a:ext cx="1587007" cy="830997"/>
          </a:xfrm>
          <a:prstGeom prst="rect">
            <a:avLst/>
          </a:prstGeom>
          <a:noFill/>
        </p:spPr>
        <p:txBody>
          <a:bodyPr wrap="square" rtlCol="0">
            <a:spAutoFit/>
          </a:bodyPr>
          <a:lstStyle/>
          <a:p>
            <a:r>
              <a:rPr lang="en-US" sz="2400" i="1" dirty="0">
                <a:latin typeface="+mn-lt"/>
              </a:rPr>
              <a:t>0 (refresh)</a:t>
            </a:r>
          </a:p>
        </p:txBody>
      </p:sp>
      <p:sp>
        <p:nvSpPr>
          <p:cNvPr id="111" name="TextBox 110"/>
          <p:cNvSpPr txBox="1"/>
          <p:nvPr/>
        </p:nvSpPr>
        <p:spPr>
          <a:xfrm>
            <a:off x="5024556" y="1228908"/>
            <a:ext cx="1147644" cy="461665"/>
          </a:xfrm>
          <a:prstGeom prst="rect">
            <a:avLst/>
          </a:prstGeom>
          <a:noFill/>
        </p:spPr>
        <p:txBody>
          <a:bodyPr wrap="square" rtlCol="0">
            <a:spAutoFit/>
          </a:bodyPr>
          <a:lstStyle/>
          <a:p>
            <a:r>
              <a:rPr lang="en-US" sz="2400" i="1" dirty="0">
                <a:latin typeface="+mn-lt"/>
              </a:rPr>
              <a:t>64 </a:t>
            </a:r>
            <a:r>
              <a:rPr lang="en-US" sz="2400" i="1" dirty="0" err="1">
                <a:latin typeface="+mn-lt"/>
              </a:rPr>
              <a:t>ms</a:t>
            </a:r>
            <a:endParaRPr lang="en-US" sz="2400" i="1" dirty="0">
              <a:latin typeface="+mn-lt"/>
            </a:endParaRPr>
          </a:p>
        </p:txBody>
      </p:sp>
      <p:cxnSp>
        <p:nvCxnSpPr>
          <p:cNvPr id="112" name="Straight Arrow Connector 111"/>
          <p:cNvCxnSpPr/>
          <p:nvPr/>
        </p:nvCxnSpPr>
        <p:spPr bwMode="auto">
          <a:xfrm>
            <a:off x="3586884" y="746301"/>
            <a:ext cx="0" cy="3810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Straight Connector 119"/>
          <p:cNvCxnSpPr/>
          <p:nvPr/>
        </p:nvCxnSpPr>
        <p:spPr>
          <a:xfrm flipH="1" flipV="1">
            <a:off x="3045637" y="1918430"/>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2817036" y="1698283"/>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29" name="DRAM"/>
          <p:cNvSpPr/>
          <p:nvPr/>
        </p:nvSpPr>
        <p:spPr>
          <a:xfrm>
            <a:off x="2817036" y="2302771"/>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30" name="67Text"/>
          <p:cNvSpPr txBox="1"/>
          <p:nvPr/>
        </p:nvSpPr>
        <p:spPr>
          <a:xfrm>
            <a:off x="1521637" y="1655667"/>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DRAM</a:t>
            </a:r>
          </a:p>
          <a:p>
            <a:pPr algn="ctr"/>
            <a:r>
              <a:rPr lang="en-US" sz="2000" i="1" dirty="0">
                <a:solidFill>
                  <a:srgbClr val="000000"/>
                </a:solidFill>
                <a:latin typeface="Cambria" panose="02040503050406030204" pitchFamily="18" charset="0"/>
              </a:rPr>
              <a:t> Cell</a:t>
            </a:r>
          </a:p>
        </p:txBody>
      </p:sp>
      <p:sp>
        <p:nvSpPr>
          <p:cNvPr id="131" name="67Text"/>
          <p:cNvSpPr txBox="1"/>
          <p:nvPr/>
        </p:nvSpPr>
        <p:spPr>
          <a:xfrm>
            <a:off x="1475543" y="2367751"/>
            <a:ext cx="1554650"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Sense Amplifier</a:t>
            </a:r>
          </a:p>
        </p:txBody>
      </p:sp>
      <p:sp>
        <p:nvSpPr>
          <p:cNvPr id="132" name="Rectangle 131"/>
          <p:cNvSpPr/>
          <p:nvPr/>
        </p:nvSpPr>
        <p:spPr bwMode="auto">
          <a:xfrm>
            <a:off x="2726928" y="1407966"/>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133" name="Oval 132"/>
          <p:cNvSpPr/>
          <p:nvPr/>
        </p:nvSpPr>
        <p:spPr>
          <a:xfrm>
            <a:off x="2815079" y="1689458"/>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35" name="Content Placeholder 2"/>
          <p:cNvSpPr>
            <a:spLocks noGrp="1"/>
          </p:cNvSpPr>
          <p:nvPr>
            <p:ph idx="1"/>
          </p:nvPr>
        </p:nvSpPr>
        <p:spPr>
          <a:xfrm>
            <a:off x="1552229" y="4872682"/>
            <a:ext cx="9268169" cy="914400"/>
          </a:xfrm>
        </p:spPr>
        <p:txBody>
          <a:bodyPr/>
          <a:lstStyle/>
          <a:p>
            <a:pPr marL="0" indent="0">
              <a:buNone/>
            </a:pPr>
            <a:r>
              <a:rPr lang="en-US" sz="2800" b="1" u="sng" dirty="0"/>
              <a:t>Retention Time:</a:t>
            </a:r>
            <a:r>
              <a:rPr lang="en-US" sz="2800" b="1" dirty="0"/>
              <a:t> </a:t>
            </a:r>
            <a:r>
              <a:rPr lang="en-US" sz="2800" dirty="0"/>
              <a:t>The interval during which the data </a:t>
            </a:r>
          </a:p>
          <a:p>
            <a:pPr marL="0" indent="0">
              <a:buNone/>
            </a:pPr>
            <a:r>
              <a:rPr lang="en-US" sz="2800" dirty="0"/>
              <a:t>is retained correctly in the DRAM cell without accessing it</a:t>
            </a:r>
          </a:p>
        </p:txBody>
      </p:sp>
    </p:spTree>
    <p:extLst>
      <p:ext uri="{BB962C8B-B14F-4D97-AF65-F5344CB8AC3E}">
        <p14:creationId xmlns:p14="http://schemas.microsoft.com/office/powerpoint/2010/main" val="19780101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par>
                                <p:cTn id="11" presetID="10" presetClass="entr" presetSubtype="0"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fade">
                                      <p:cBhvr>
                                        <p:cTn id="16" dur="500"/>
                                        <p:tgtEl>
                                          <p:spTgt spid="111"/>
                                        </p:tgtEl>
                                      </p:cBhvr>
                                    </p:animEffect>
                                  </p:childTnLst>
                                </p:cTn>
                              </p:par>
                              <p:par>
                                <p:cTn id="17" presetID="42" presetClass="path" presetSubtype="0" repeatCount="indefinite" accel="50000" decel="50000" fill="hold" nodeType="withEffect">
                                  <p:stCondLst>
                                    <p:cond delay="0"/>
                                  </p:stCondLst>
                                  <p:childTnLst>
                                    <p:animMotion origin="layout" path="M -8.33333E-7 -4.07407E-6 L 0.18386 -0.00023 " pathEditMode="relative" rAng="0" ptsTypes="AA">
                                      <p:cBhvr>
                                        <p:cTn id="18" dur="3000" fill="hold"/>
                                        <p:tgtEl>
                                          <p:spTgt spid="112"/>
                                        </p:tgtEl>
                                        <p:attrNameLst>
                                          <p:attrName>ppt_x</p:attrName>
                                          <p:attrName>ppt_y</p:attrName>
                                        </p:attrNameLst>
                                      </p:cBhvr>
                                      <p:rCtr x="9184" y="-23"/>
                                    </p:animMotion>
                                  </p:childTnLst>
                                </p:cTn>
                              </p:par>
                              <p:par>
                                <p:cTn id="19" presetID="1" presetClass="entr" presetSubtype="0" fill="hold" grpId="1" nodeType="with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par>
                                <p:cTn id="21" presetID="42" presetClass="path" presetSubtype="0" repeatCount="indefinite" accel="50000" decel="50000" fill="hold" grpId="0" nodeType="withEffect">
                                  <p:stCondLst>
                                    <p:cond delay="0"/>
                                  </p:stCondLst>
                                  <p:childTnLst>
                                    <p:animMotion origin="layout" path="M 4.72222E-6 -0.02615 L 4.72222E-6 0.01158 " pathEditMode="relative" rAng="0" ptsTypes="AA">
                                      <p:cBhvr>
                                        <p:cTn id="22" dur="3000" fill="hold"/>
                                        <p:tgtEl>
                                          <p:spTgt spid="132"/>
                                        </p:tgtEl>
                                        <p:attrNameLst>
                                          <p:attrName>ppt_x</p:attrName>
                                          <p:attrName>ppt_y</p:attrName>
                                        </p:attrNameLst>
                                      </p:cBhvr>
                                      <p:rCtr x="0" y="1875"/>
                                    </p:animMotion>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5"/>
                                        </p:tgtEl>
                                      </p:cBhvr>
                                    </p:animEffect>
                                    <p:set>
                                      <p:cBhvr>
                                        <p:cTn id="27" dur="1" fill="hold">
                                          <p:stCondLst>
                                            <p:cond delay="499"/>
                                          </p:stCondLst>
                                        </p:cTn>
                                        <p:tgtEl>
                                          <p:spTgt spid="13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12"/>
                                        </p:tgtEl>
                                      </p:cBhvr>
                                    </p:animEffect>
                                    <p:set>
                                      <p:cBhvr>
                                        <p:cTn id="30" dur="1" fill="hold">
                                          <p:stCondLst>
                                            <p:cond delay="499"/>
                                          </p:stCondLst>
                                        </p:cTn>
                                        <p:tgtEl>
                                          <p:spTgt spid="11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0"/>
                                        </p:tgtEl>
                                      </p:cBhvr>
                                    </p:animEffect>
                                    <p:set>
                                      <p:cBhvr>
                                        <p:cTn id="33" dur="1" fill="hold">
                                          <p:stCondLst>
                                            <p:cond delay="499"/>
                                          </p:stCondLst>
                                        </p:cTn>
                                        <p:tgtEl>
                                          <p:spTgt spid="110"/>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6"/>
                                        </p:tgtEl>
                                      </p:cBhvr>
                                    </p:animEffect>
                                    <p:set>
                                      <p:cBhvr>
                                        <p:cTn id="36" dur="1" fill="hold">
                                          <p:stCondLst>
                                            <p:cond delay="499"/>
                                          </p:stCondLst>
                                        </p:cTn>
                                        <p:tgtEl>
                                          <p:spTgt spid="106"/>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11"/>
                                        </p:tgtEl>
                                      </p:cBhvr>
                                    </p:animEffect>
                                    <p:set>
                                      <p:cBhvr>
                                        <p:cTn id="39" dur="1" fill="hold">
                                          <p:stCondLst>
                                            <p:cond delay="499"/>
                                          </p:stCondLst>
                                        </p:cTn>
                                        <p:tgtEl>
                                          <p:spTgt spid="111"/>
                                        </p:tgtEl>
                                        <p:attrNameLst>
                                          <p:attrName>style.visibility</p:attrName>
                                        </p:attrNameLst>
                                      </p:cBhvr>
                                      <p:to>
                                        <p:strVal val="hidden"/>
                                      </p:to>
                                    </p:set>
                                  </p:childTnLst>
                                </p:cTn>
                              </p:par>
                              <p:par>
                                <p:cTn id="40" presetID="10" presetClass="exit" presetSubtype="0" fill="hold" grpId="2" nodeType="withEffect">
                                  <p:stCondLst>
                                    <p:cond delay="0"/>
                                  </p:stCondLst>
                                  <p:childTnLst>
                                    <p:animEffect transition="out" filter="fade">
                                      <p:cBhvr>
                                        <p:cTn id="41" dur="500"/>
                                        <p:tgtEl>
                                          <p:spTgt spid="132"/>
                                        </p:tgtEl>
                                      </p:cBhvr>
                                    </p:animEffect>
                                    <p:set>
                                      <p:cBhvr>
                                        <p:cTn id="42" dur="1" fill="hold">
                                          <p:stCondLst>
                                            <p:cond delay="499"/>
                                          </p:stCondLst>
                                        </p:cTn>
                                        <p:tgtEl>
                                          <p:spTgt spid="132"/>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2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2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5" grpId="0" animBg="1"/>
      <p:bldP spid="91" grpId="0" animBg="1"/>
      <p:bldP spid="93" grpId="0"/>
      <p:bldP spid="97" grpId="0" animBg="1"/>
      <p:bldP spid="98" grpId="0"/>
      <p:bldP spid="103" grpId="0" animBg="1"/>
      <p:bldP spid="105" grpId="0"/>
      <p:bldP spid="110" grpId="0"/>
      <p:bldP spid="110" grpId="1"/>
      <p:bldP spid="111" grpId="0"/>
      <p:bldP spid="111" grpId="1"/>
      <p:bldP spid="132" grpId="0" animBg="1"/>
      <p:bldP spid="132" grpId="1" animBg="1"/>
      <p:bldP spid="132" grpId="2" animBg="1"/>
      <p:bldP spid="13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DRAM Latency</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29</a:t>
            </a:fld>
            <a:endParaRPr lang="en-US" altLang="en-US"/>
          </a:p>
        </p:txBody>
      </p:sp>
      <p:sp>
        <p:nvSpPr>
          <p:cNvPr id="3" name="Content Placeholder 2">
            <a:extLst>
              <a:ext uri="{FF2B5EF4-FFF2-40B4-BE49-F238E27FC236}">
                <a16:creationId xmlns:a16="http://schemas.microsoft.com/office/drawing/2014/main" id="{08C6401F-8950-B5F7-9441-CC80CA8C476A}"/>
              </a:ext>
            </a:extLst>
          </p:cNvPr>
          <p:cNvSpPr>
            <a:spLocks noGrp="1"/>
          </p:cNvSpPr>
          <p:nvPr>
            <p:ph idx="1"/>
          </p:nvPr>
        </p:nvSpPr>
        <p:spPr/>
        <p:txBody>
          <a:bodyPr/>
          <a:lstStyle/>
          <a:p>
            <a:endParaRPr lang="en-US" dirty="0"/>
          </a:p>
        </p:txBody>
      </p:sp>
      <p:pic>
        <p:nvPicPr>
          <p:cNvPr id="4" name="Picture 4">
            <a:extLst>
              <a:ext uri="{FF2B5EF4-FFF2-40B4-BE49-F238E27FC236}">
                <a16:creationId xmlns:a16="http://schemas.microsoft.com/office/drawing/2014/main" id="{5EF96E69-169F-FBD7-521C-0E16213BD34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28285" y="1989137"/>
            <a:ext cx="11033829" cy="35591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554686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FAFA8-F928-074B-AE87-00F35D2037DE}"/>
              </a:ext>
            </a:extLst>
          </p:cNvPr>
          <p:cNvSpPr>
            <a:spLocks noGrp="1"/>
          </p:cNvSpPr>
          <p:nvPr>
            <p:ph type="title"/>
          </p:nvPr>
        </p:nvSpPr>
        <p:spPr>
          <a:xfrm>
            <a:off x="311149" y="152400"/>
            <a:ext cx="11569702" cy="1066800"/>
          </a:xfrm>
        </p:spPr>
        <p:txBody>
          <a:bodyPr/>
          <a:lstStyle/>
          <a:p>
            <a:r>
              <a:rPr lang="en-US" b="1" dirty="0"/>
              <a:t>Content</a:t>
            </a:r>
          </a:p>
        </p:txBody>
      </p:sp>
      <p:sp>
        <p:nvSpPr>
          <p:cNvPr id="3" name="Content Placeholder 2">
            <a:extLst>
              <a:ext uri="{FF2B5EF4-FFF2-40B4-BE49-F238E27FC236}">
                <a16:creationId xmlns:a16="http://schemas.microsoft.com/office/drawing/2014/main" id="{A10D5082-2F46-7C48-8952-78EC2112D97F}"/>
              </a:ext>
            </a:extLst>
          </p:cNvPr>
          <p:cNvSpPr>
            <a:spLocks noGrp="1"/>
          </p:cNvSpPr>
          <p:nvPr>
            <p:ph idx="1"/>
          </p:nvPr>
        </p:nvSpPr>
        <p:spPr>
          <a:xfrm>
            <a:off x="311149" y="1524000"/>
            <a:ext cx="11499851" cy="4953000"/>
          </a:xfrm>
        </p:spPr>
        <p:txBody>
          <a:bodyPr/>
          <a:lstStyle/>
          <a:p>
            <a:r>
              <a:rPr lang="en-US" dirty="0"/>
              <a:t>You will learn in detail how </a:t>
            </a:r>
            <a:r>
              <a:rPr lang="en-US" b="1" dirty="0"/>
              <a:t>modern memory systems </a:t>
            </a:r>
            <a:r>
              <a:rPr lang="en-US" dirty="0"/>
              <a:t>operate.</a:t>
            </a:r>
          </a:p>
          <a:p>
            <a:endParaRPr lang="en-US" dirty="0"/>
          </a:p>
          <a:p>
            <a:endParaRPr lang="en-US" dirty="0"/>
          </a:p>
          <a:p>
            <a:r>
              <a:rPr lang="en-US" dirty="0"/>
              <a:t>You will </a:t>
            </a:r>
            <a:r>
              <a:rPr lang="en-US" b="1" dirty="0"/>
              <a:t>design</a:t>
            </a:r>
            <a:r>
              <a:rPr lang="en-US" dirty="0"/>
              <a:t> </a:t>
            </a:r>
            <a:r>
              <a:rPr lang="en-US" b="1" dirty="0"/>
              <a:t>new DRAM and memory controller mechanisms </a:t>
            </a:r>
            <a:r>
              <a:rPr lang="en-US" dirty="0"/>
              <a:t>for improving overall system </a:t>
            </a:r>
            <a:r>
              <a:rPr lang="en-US" b="1" dirty="0"/>
              <a:t>performance</a:t>
            </a:r>
            <a:r>
              <a:rPr lang="en-US" dirty="0"/>
              <a:t>, </a:t>
            </a:r>
            <a:r>
              <a:rPr lang="en-US" b="1" dirty="0"/>
              <a:t>energy</a:t>
            </a:r>
            <a:r>
              <a:rPr lang="en-US" dirty="0"/>
              <a:t> consumption, and </a:t>
            </a:r>
            <a:r>
              <a:rPr lang="en-US" b="1" dirty="0"/>
              <a:t>reliability</a:t>
            </a:r>
            <a:r>
              <a:rPr lang="en-US" dirty="0"/>
              <a:t>.</a:t>
            </a:r>
          </a:p>
          <a:p>
            <a:endParaRPr lang="en-US" dirty="0"/>
          </a:p>
          <a:p>
            <a:endParaRPr lang="en-US" dirty="0"/>
          </a:p>
          <a:p>
            <a:r>
              <a:rPr lang="en-US" dirty="0"/>
              <a:t>You will </a:t>
            </a:r>
            <a:r>
              <a:rPr lang="en-US" b="1" dirty="0"/>
              <a:t>simulate and understand</a:t>
            </a:r>
            <a:r>
              <a:rPr lang="en-US" dirty="0"/>
              <a:t> the memory system behavior of </a:t>
            </a:r>
            <a:r>
              <a:rPr lang="en-US" b="1" dirty="0"/>
              <a:t>modern workloads </a:t>
            </a:r>
            <a:r>
              <a:rPr lang="en-US" dirty="0"/>
              <a:t>such as machine learning, graph analytics, genome analysis.</a:t>
            </a:r>
          </a:p>
        </p:txBody>
      </p:sp>
      <p:sp>
        <p:nvSpPr>
          <p:cNvPr id="4" name="Slide Number Placeholder 3">
            <a:extLst>
              <a:ext uri="{FF2B5EF4-FFF2-40B4-BE49-F238E27FC236}">
                <a16:creationId xmlns:a16="http://schemas.microsoft.com/office/drawing/2014/main" id="{CAA318BC-BA84-EE49-85EE-0A779D8ABC90}"/>
              </a:ext>
            </a:extLst>
          </p:cNvPr>
          <p:cNvSpPr>
            <a:spLocks noGrp="1"/>
          </p:cNvSpPr>
          <p:nvPr>
            <p:ph type="sldNum" sz="quarter" idx="11"/>
          </p:nvPr>
        </p:nvSpPr>
        <p:spPr/>
        <p:txBody>
          <a:bodyPr/>
          <a:lstStyle/>
          <a:p>
            <a:pPr>
              <a:defRPr/>
            </a:pPr>
            <a:fld id="{D1AB0E41-6335-3B40-AB06-F5B4D651A9D6}" type="slidenum">
              <a:rPr lang="en-US" altLang="en-US" smtClean="0"/>
              <a:pPr>
                <a:defRPr/>
              </a:pPr>
              <a:t>3</a:t>
            </a:fld>
            <a:endParaRPr lang="en-US" altLang="en-US"/>
          </a:p>
        </p:txBody>
      </p:sp>
    </p:spTree>
    <p:extLst>
      <p:ext uri="{BB962C8B-B14F-4D97-AF65-F5344CB8AC3E}">
        <p14:creationId xmlns:p14="http://schemas.microsoft.com/office/powerpoint/2010/main" val="3157329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SALP</a:t>
            </a:r>
          </a:p>
        </p:txBody>
      </p:sp>
      <p:sp>
        <p:nvSpPr>
          <p:cNvPr id="3" name="Content Placeholder 2"/>
          <p:cNvSpPr>
            <a:spLocks noGrp="1"/>
          </p:cNvSpPr>
          <p:nvPr>
            <p:ph idx="1"/>
          </p:nvPr>
        </p:nvSpPr>
        <p:spPr>
          <a:xfrm>
            <a:off x="304799" y="1052736"/>
            <a:ext cx="11576051" cy="5195664"/>
          </a:xfrm>
        </p:spPr>
        <p:txBody>
          <a:bodyPr/>
          <a:lstStyle/>
          <a:p>
            <a:r>
              <a:rPr lang="en-US" dirty="0" err="1"/>
              <a:t>Yoongu</a:t>
            </a:r>
            <a:r>
              <a:rPr lang="en-US" dirty="0"/>
              <a:t> Kim, </a:t>
            </a:r>
            <a:r>
              <a:rPr lang="en-US" dirty="0" err="1"/>
              <a:t>Vivek</a:t>
            </a:r>
            <a:r>
              <a:rPr lang="en-US" dirty="0"/>
              <a:t> Seshadri, </a:t>
            </a:r>
            <a:r>
              <a:rPr lang="en-US" dirty="0" err="1"/>
              <a:t>Donghyuk</a:t>
            </a:r>
            <a:r>
              <a:rPr lang="en-US" dirty="0"/>
              <a:t> Lee, Jamie Liu, and Onur Mutlu,</a:t>
            </a:r>
            <a:br>
              <a:rPr lang="en-US" dirty="0"/>
            </a:br>
            <a:r>
              <a:rPr lang="en-US" b="1" dirty="0">
                <a:solidFill>
                  <a:srgbClr val="0000FF"/>
                </a:solidFill>
                <a:hlinkClick r:id="rId2">
                  <a:extLst>
                    <a:ext uri="{A12FA001-AC4F-418D-AE19-62706E023703}">
                      <ahyp:hlinkClr xmlns:ahyp="http://schemas.microsoft.com/office/drawing/2018/hyperlinkcolor" val="tx"/>
                    </a:ext>
                  </a:extLst>
                </a:hlinkClick>
              </a:rPr>
              <a:t>"A Case for Exploiting Subarray-Level Parallelism (SALP) in DRAM"</a:t>
            </a:r>
            <a:br>
              <a:rPr lang="en-US" dirty="0"/>
            </a:br>
            <a:r>
              <a:rPr lang="en-US" i="1" dirty="0"/>
              <a:t>Proceedings of the </a:t>
            </a:r>
            <a:r>
              <a:rPr lang="en-US" i="1" dirty="0">
                <a:hlinkClick r:id="rId3"/>
              </a:rPr>
              <a:t>39th International Symposium on Computer Architecture</a:t>
            </a:r>
            <a:r>
              <a:rPr lang="en-US" i="1" dirty="0"/>
              <a:t> (</a:t>
            </a:r>
            <a:r>
              <a:rPr lang="en-US" b="1" i="1" dirty="0"/>
              <a:t>ISCA</a:t>
            </a:r>
            <a:r>
              <a:rPr lang="en-US" i="1" dirty="0"/>
              <a:t>)</a:t>
            </a:r>
            <a:r>
              <a:rPr lang="en-US" dirty="0"/>
              <a:t>, Portland, OR, June 2012. </a:t>
            </a:r>
            <a:r>
              <a:rPr lang="en-US" dirty="0">
                <a:hlinkClick r:id="rId4"/>
              </a:rPr>
              <a:t>Slides (pptx)</a:t>
            </a:r>
            <a:r>
              <a:rPr lang="en-US" dirty="0"/>
              <a:t> </a:t>
            </a:r>
            <a:br>
              <a:rPr lang="en-US" sz="2200" dirty="0"/>
            </a:br>
            <a:endParaRPr lang="en-US" sz="2200" dirty="0"/>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71752C56-4F8A-824F-A263-2404B5D536A2}" type="slidenum">
              <a:rPr lang="en-US">
                <a:ea typeface="+mn-ea"/>
              </a:rPr>
              <a:pPr fontAlgn="auto">
                <a:spcBef>
                  <a:spcPts val="0"/>
                </a:spcBef>
                <a:spcAft>
                  <a:spcPts val="0"/>
                </a:spcAft>
                <a:defRPr/>
              </a:pPr>
              <a:t>30</a:t>
            </a:fld>
            <a:endParaRPr lang="en-US">
              <a:ea typeface="+mn-ea"/>
            </a:endParaRPr>
          </a:p>
        </p:txBody>
      </p:sp>
      <p:pic>
        <p:nvPicPr>
          <p:cNvPr id="5" name="Picture 4">
            <a:extLst>
              <a:ext uri="{FF2B5EF4-FFF2-40B4-BE49-F238E27FC236}">
                <a16:creationId xmlns:a16="http://schemas.microsoft.com/office/drawing/2014/main" id="{02DE812F-C00A-E642-A350-816C6A57C14E}"/>
              </a:ext>
            </a:extLst>
          </p:cNvPr>
          <p:cNvPicPr>
            <a:picLocks noChangeAspect="1"/>
          </p:cNvPicPr>
          <p:nvPr/>
        </p:nvPicPr>
        <p:blipFill>
          <a:blip r:embed="rId5"/>
          <a:stretch>
            <a:fillRect/>
          </a:stretch>
        </p:blipFill>
        <p:spPr>
          <a:xfrm>
            <a:off x="685800" y="3505200"/>
            <a:ext cx="10640036" cy="1660944"/>
          </a:xfrm>
          <a:prstGeom prst="rect">
            <a:avLst/>
          </a:prstGeom>
        </p:spPr>
      </p:pic>
    </p:spTree>
    <p:extLst>
      <p:ext uri="{BB962C8B-B14F-4D97-AF65-F5344CB8AC3E}">
        <p14:creationId xmlns:p14="http://schemas.microsoft.com/office/powerpoint/2010/main" val="12155880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TL-DRAM</a:t>
            </a:r>
          </a:p>
        </p:txBody>
      </p:sp>
      <p:sp>
        <p:nvSpPr>
          <p:cNvPr id="3" name="Content Placeholder 2"/>
          <p:cNvSpPr>
            <a:spLocks noGrp="1"/>
          </p:cNvSpPr>
          <p:nvPr>
            <p:ph idx="1"/>
          </p:nvPr>
        </p:nvSpPr>
        <p:spPr>
          <a:xfrm>
            <a:off x="304800" y="980728"/>
            <a:ext cx="11480800" cy="4876800"/>
          </a:xfrm>
        </p:spPr>
        <p:txBody>
          <a:bodyPr/>
          <a:lstStyle/>
          <a:p>
            <a:r>
              <a:rPr lang="en-US" sz="2200" dirty="0"/>
              <a:t>Donghyuk Lee, Yoongu Kim, Vivek Seshadri, Jamie Liu, Lavanya Subramanian, and Onur Mutlu,</a:t>
            </a:r>
            <a:br>
              <a:rPr lang="en-US" sz="2200" dirty="0"/>
            </a:br>
            <a:r>
              <a:rPr lang="en-US" sz="2200" b="1" dirty="0">
                <a:solidFill>
                  <a:srgbClr val="0000FF"/>
                </a:solidFill>
                <a:hlinkClick r:id="rId2">
                  <a:extLst>
                    <a:ext uri="{A12FA001-AC4F-418D-AE19-62706E023703}">
                      <ahyp:hlinkClr xmlns:ahyp="http://schemas.microsoft.com/office/drawing/2018/hyperlinkcolor" val="tx"/>
                    </a:ext>
                  </a:extLst>
                </a:hlinkClick>
              </a:rPr>
              <a:t>"Tiered-Latency DRAM: A Low Latency and Low Cost DRAM Architecture"</a:t>
            </a:r>
            <a:r>
              <a:rPr lang="en-US" sz="2200" dirty="0">
                <a:solidFill>
                  <a:srgbClr val="0000FF"/>
                </a:solidFill>
              </a:rPr>
              <a:t> </a:t>
            </a:r>
            <a:br>
              <a:rPr lang="en-US" sz="2200" dirty="0"/>
            </a:br>
            <a:r>
              <a:rPr lang="en-US" sz="2200" i="1" dirty="0"/>
              <a:t>Proceedings of the </a:t>
            </a:r>
            <a:r>
              <a:rPr lang="en-US" sz="2200" i="1" dirty="0">
                <a:hlinkClick r:id="rId3"/>
              </a:rPr>
              <a:t>19th International Symposium on High-Performance Computer Architecture</a:t>
            </a:r>
            <a:r>
              <a:rPr lang="en-US" sz="2200" i="1" dirty="0"/>
              <a:t> (</a:t>
            </a:r>
            <a:r>
              <a:rPr lang="en-US" sz="2200" b="1" i="1" dirty="0"/>
              <a:t>HPCA</a:t>
            </a:r>
            <a:r>
              <a:rPr lang="en-US" sz="2200" i="1" dirty="0"/>
              <a:t>)</a:t>
            </a:r>
            <a:r>
              <a:rPr lang="en-US" sz="2200" dirty="0"/>
              <a:t>, Shenzhen, China, February 2013. </a:t>
            </a:r>
            <a:r>
              <a:rPr lang="en-US" sz="2200" dirty="0">
                <a:hlinkClick r:id="rId4"/>
              </a:rPr>
              <a:t>Slides (pptx)</a:t>
            </a:r>
            <a:endParaRPr lang="en-US" sz="2200" u="sng" dirty="0"/>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31</a:t>
            </a:fld>
            <a:endParaRPr lang="en-US" altLang="en-US">
              <a:latin typeface="Garamond" pitchFamily="18" charset="0"/>
              <a:ea typeface="ＭＳ Ｐゴシック" charset="-128"/>
            </a:endParaRPr>
          </a:p>
        </p:txBody>
      </p:sp>
      <p:pic>
        <p:nvPicPr>
          <p:cNvPr id="5" name="Picture 4"/>
          <p:cNvPicPr>
            <a:picLocks noChangeAspect="1"/>
          </p:cNvPicPr>
          <p:nvPr/>
        </p:nvPicPr>
        <p:blipFill>
          <a:blip r:embed="rId5"/>
          <a:stretch>
            <a:fillRect/>
          </a:stretch>
        </p:blipFill>
        <p:spPr>
          <a:xfrm>
            <a:off x="695589" y="4038600"/>
            <a:ext cx="10800822" cy="1275763"/>
          </a:xfrm>
          <a:prstGeom prst="rect">
            <a:avLst/>
          </a:prstGeom>
        </p:spPr>
      </p:pic>
    </p:spTree>
    <p:extLst>
      <p:ext uri="{BB962C8B-B14F-4D97-AF65-F5344CB8AC3E}">
        <p14:creationId xmlns:p14="http://schemas.microsoft.com/office/powerpoint/2010/main" val="8715106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LISA</a:t>
            </a:r>
          </a:p>
        </p:txBody>
      </p:sp>
      <p:sp>
        <p:nvSpPr>
          <p:cNvPr id="3" name="Content Placeholder 2"/>
          <p:cNvSpPr>
            <a:spLocks noGrp="1"/>
          </p:cNvSpPr>
          <p:nvPr>
            <p:ph idx="1"/>
          </p:nvPr>
        </p:nvSpPr>
        <p:spPr/>
        <p:txBody>
          <a:bodyPr/>
          <a:lstStyle/>
          <a:p>
            <a:r>
              <a:rPr lang="en-US" sz="2100" dirty="0"/>
              <a:t>Kevin K. Chang, </a:t>
            </a:r>
            <a:r>
              <a:rPr lang="en-US" sz="2100" dirty="0" err="1"/>
              <a:t>Prashant</a:t>
            </a:r>
            <a:r>
              <a:rPr lang="en-US" sz="2100" dirty="0"/>
              <a:t> J. Nair, </a:t>
            </a:r>
            <a:r>
              <a:rPr lang="en-US" sz="2100" dirty="0" err="1"/>
              <a:t>Saugata</a:t>
            </a:r>
            <a:r>
              <a:rPr lang="en-US" sz="2100" dirty="0"/>
              <a:t> </a:t>
            </a:r>
            <a:r>
              <a:rPr lang="en-US" sz="2100" dirty="0" err="1"/>
              <a:t>Ghose</a:t>
            </a:r>
            <a:r>
              <a:rPr lang="en-US" sz="2100" dirty="0"/>
              <a:t>, </a:t>
            </a:r>
            <a:r>
              <a:rPr lang="en-US" sz="2100" dirty="0" err="1"/>
              <a:t>Donghyuk</a:t>
            </a:r>
            <a:r>
              <a:rPr lang="en-US" sz="2100" dirty="0"/>
              <a:t> Lee, </a:t>
            </a:r>
            <a:r>
              <a:rPr lang="en-US" sz="2100" dirty="0" err="1"/>
              <a:t>Moinuddin</a:t>
            </a:r>
            <a:r>
              <a:rPr lang="en-US" sz="2100" dirty="0"/>
              <a:t> K. </a:t>
            </a:r>
            <a:r>
              <a:rPr lang="en-US" sz="2100" dirty="0" err="1"/>
              <a:t>Qureshi</a:t>
            </a:r>
            <a:r>
              <a:rPr lang="en-US" sz="2100" dirty="0"/>
              <a:t>, and Onur Mutlu,</a:t>
            </a:r>
            <a:br>
              <a:rPr lang="en-US" sz="2100" dirty="0"/>
            </a:br>
            <a:r>
              <a:rPr lang="en-US" sz="2100" b="1" dirty="0">
                <a:solidFill>
                  <a:srgbClr val="0000FF"/>
                </a:solidFill>
                <a:hlinkClick r:id="rId2">
                  <a:extLst>
                    <a:ext uri="{A12FA001-AC4F-418D-AE19-62706E023703}">
                      <ahyp:hlinkClr xmlns:ahyp="http://schemas.microsoft.com/office/drawing/2018/hyperlinkcolor" val="tx"/>
                    </a:ext>
                  </a:extLst>
                </a:hlinkClick>
              </a:rPr>
              <a:t>"Low-Cost Inter-Linked Subarrays (LISA): Enabling Fast Inter-Subarray Data Movement in DRAM"</a:t>
            </a:r>
            <a:r>
              <a:rPr lang="en-US" sz="2100" dirty="0">
                <a:solidFill>
                  <a:srgbClr val="0000FF"/>
                </a:solidFill>
              </a:rPr>
              <a:t> </a:t>
            </a:r>
            <a:br>
              <a:rPr lang="en-US" sz="2100" dirty="0"/>
            </a:br>
            <a:r>
              <a:rPr lang="en-US" sz="2100" i="1" dirty="0"/>
              <a:t>Proceedings of the </a:t>
            </a:r>
            <a:r>
              <a:rPr lang="en-US" sz="2100" i="1" dirty="0">
                <a:hlinkClick r:id="rId3"/>
              </a:rPr>
              <a:t>22nd International Symposium on High-Performance Computer Architecture</a:t>
            </a:r>
            <a:r>
              <a:rPr lang="en-US" sz="2100" i="1" dirty="0"/>
              <a:t> (</a:t>
            </a:r>
            <a:r>
              <a:rPr lang="en-US" sz="2100" b="1" i="1" dirty="0"/>
              <a:t>HPCA</a:t>
            </a:r>
            <a:r>
              <a:rPr lang="en-US" sz="2100" i="1" dirty="0"/>
              <a:t>)</a:t>
            </a:r>
            <a:r>
              <a:rPr lang="en-US" sz="2100" dirty="0"/>
              <a:t>, Barcelona, Spain, March 2016. </a:t>
            </a:r>
            <a:br>
              <a:rPr lang="en-US" sz="2100" dirty="0"/>
            </a:br>
            <a:r>
              <a:rPr lang="en-US" sz="2100" dirty="0"/>
              <a:t>[</a:t>
            </a:r>
            <a:r>
              <a:rPr lang="en-US" sz="2100" dirty="0">
                <a:hlinkClick r:id="rId4"/>
              </a:rPr>
              <a:t>Slides (pptx)</a:t>
            </a:r>
            <a:r>
              <a:rPr lang="en-US" sz="2100" dirty="0"/>
              <a:t> </a:t>
            </a:r>
            <a:r>
              <a:rPr lang="en-US" sz="2100" dirty="0">
                <a:hlinkClick r:id="rId5"/>
              </a:rPr>
              <a:t>(pdf)</a:t>
            </a:r>
            <a:r>
              <a:rPr lang="en-US" sz="2100" dirty="0"/>
              <a:t>] </a:t>
            </a:r>
            <a:br>
              <a:rPr lang="en-US" sz="2100" dirty="0"/>
            </a:br>
            <a:r>
              <a:rPr lang="en-US" sz="2100" dirty="0"/>
              <a:t>[</a:t>
            </a:r>
            <a:r>
              <a:rPr lang="en-US" sz="2100" dirty="0">
                <a:hlinkClick r:id="rId6"/>
              </a:rPr>
              <a:t>Source Code</a:t>
            </a:r>
            <a:r>
              <a:rPr lang="en-US" sz="2100" dirty="0"/>
              <a:t>] </a:t>
            </a:r>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71752C56-4F8A-824F-A263-2404B5D536A2}" type="slidenum">
              <a:rPr lang="en-US">
                <a:ea typeface="+mn-ea"/>
              </a:rPr>
              <a:pPr fontAlgn="auto">
                <a:spcBef>
                  <a:spcPts val="0"/>
                </a:spcBef>
                <a:spcAft>
                  <a:spcPts val="0"/>
                </a:spcAft>
                <a:defRPr/>
              </a:pPr>
              <a:t>32</a:t>
            </a:fld>
            <a:endParaRPr lang="en-US">
              <a:ea typeface="+mn-ea"/>
            </a:endParaRPr>
          </a:p>
        </p:txBody>
      </p:sp>
      <p:pic>
        <p:nvPicPr>
          <p:cNvPr id="5" name="Picture 4"/>
          <p:cNvPicPr>
            <a:picLocks noChangeAspect="1"/>
          </p:cNvPicPr>
          <p:nvPr/>
        </p:nvPicPr>
        <p:blipFill>
          <a:blip r:embed="rId7"/>
          <a:stretch>
            <a:fillRect/>
          </a:stretch>
        </p:blipFill>
        <p:spPr>
          <a:xfrm>
            <a:off x="1524000" y="4537180"/>
            <a:ext cx="9144000" cy="908044"/>
          </a:xfrm>
          <a:prstGeom prst="rect">
            <a:avLst/>
          </a:prstGeom>
        </p:spPr>
      </p:pic>
      <p:pic>
        <p:nvPicPr>
          <p:cNvPr id="6" name="Picture 5"/>
          <p:cNvPicPr>
            <a:picLocks noChangeAspect="1"/>
          </p:cNvPicPr>
          <p:nvPr/>
        </p:nvPicPr>
        <p:blipFill>
          <a:blip r:embed="rId8"/>
          <a:stretch>
            <a:fillRect/>
          </a:stretch>
        </p:blipFill>
        <p:spPr>
          <a:xfrm>
            <a:off x="1524000" y="5526638"/>
            <a:ext cx="9144000" cy="710674"/>
          </a:xfrm>
          <a:prstGeom prst="rect">
            <a:avLst/>
          </a:prstGeom>
        </p:spPr>
      </p:pic>
    </p:spTree>
    <p:extLst>
      <p:ext uri="{BB962C8B-B14F-4D97-AF65-F5344CB8AC3E}">
        <p14:creationId xmlns:p14="http://schemas.microsoft.com/office/powerpoint/2010/main" val="27967515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CROW</a:t>
            </a:r>
          </a:p>
        </p:txBody>
      </p:sp>
      <p:sp>
        <p:nvSpPr>
          <p:cNvPr id="3" name="Content Placeholder 2"/>
          <p:cNvSpPr>
            <a:spLocks noGrp="1"/>
          </p:cNvSpPr>
          <p:nvPr>
            <p:ph idx="1"/>
          </p:nvPr>
        </p:nvSpPr>
        <p:spPr/>
        <p:txBody>
          <a:bodyPr/>
          <a:lstStyle/>
          <a:p>
            <a:r>
              <a:rPr lang="en-US" sz="1700" dirty="0"/>
              <a:t>Hasan Hassan, Minesh Patel, </a:t>
            </a:r>
            <a:r>
              <a:rPr lang="en-US" sz="1700" dirty="0" err="1"/>
              <a:t>Jeremie</a:t>
            </a:r>
            <a:r>
              <a:rPr lang="en-US" sz="1700" dirty="0"/>
              <a:t> S. Kim, A. </a:t>
            </a:r>
            <a:r>
              <a:rPr lang="en-US" sz="1700" dirty="0" err="1"/>
              <a:t>Giray</a:t>
            </a:r>
            <a:r>
              <a:rPr lang="en-US" sz="1700" dirty="0"/>
              <a:t> </a:t>
            </a:r>
            <a:r>
              <a:rPr lang="en-US" sz="1700" dirty="0" err="1"/>
              <a:t>Yaglikci</a:t>
            </a:r>
            <a:r>
              <a:rPr lang="en-US" sz="1700" dirty="0"/>
              <a:t>, Nandita Vijaykumar, Nika </a:t>
            </a:r>
            <a:r>
              <a:rPr lang="en-US" sz="1700" dirty="0" err="1"/>
              <a:t>Mansourighiasi</a:t>
            </a:r>
            <a:r>
              <a:rPr lang="en-US" sz="1700" dirty="0"/>
              <a:t>, Saugata Ghose, and Onur Mutlu,</a:t>
            </a:r>
            <a:br>
              <a:rPr lang="en-US" sz="1700" dirty="0"/>
            </a:br>
            <a:r>
              <a:rPr lang="en-US" sz="1700" b="1" dirty="0">
                <a:solidFill>
                  <a:srgbClr val="0000FF"/>
                </a:solidFill>
                <a:hlinkClick r:id="rId2">
                  <a:extLst>
                    <a:ext uri="{A12FA001-AC4F-418D-AE19-62706E023703}">
                      <ahyp:hlinkClr xmlns:ahyp="http://schemas.microsoft.com/office/drawing/2018/hyperlinkcolor" val="tx"/>
                    </a:ext>
                  </a:extLst>
                </a:hlinkClick>
              </a:rPr>
              <a:t>"CROW: A Low-Cost Substrate for Improving DRAM Performance, Energy Efficiency, and Reliability"</a:t>
            </a:r>
            <a:br>
              <a:rPr lang="en-US" sz="1700" dirty="0"/>
            </a:br>
            <a:r>
              <a:rPr lang="en-US" sz="1700" i="1" dirty="0"/>
              <a:t>Proceedings of the </a:t>
            </a:r>
            <a:r>
              <a:rPr lang="en-US" sz="1700" i="1" dirty="0">
                <a:hlinkClick r:id="rId3"/>
              </a:rPr>
              <a:t>46th International Symposium on Computer Architecture</a:t>
            </a:r>
            <a:r>
              <a:rPr lang="en-US" sz="1700" i="1" dirty="0"/>
              <a:t> (</a:t>
            </a:r>
            <a:r>
              <a:rPr lang="en-US" sz="1700" b="1" i="1" dirty="0"/>
              <a:t>ISCA</a:t>
            </a:r>
            <a:r>
              <a:rPr lang="en-US" sz="1700" i="1" dirty="0"/>
              <a:t>)</a:t>
            </a:r>
            <a:r>
              <a:rPr lang="en-US" sz="1700" dirty="0"/>
              <a:t>, Phoenix, AZ, USA, June 2019.</a:t>
            </a:r>
            <a:br>
              <a:rPr lang="en-US" sz="1700" dirty="0"/>
            </a:br>
            <a:r>
              <a:rPr lang="en-US" sz="1700" dirty="0"/>
              <a:t>[</a:t>
            </a:r>
            <a:r>
              <a:rPr lang="en-US" sz="1700" dirty="0">
                <a:hlinkClick r:id="rId4"/>
              </a:rPr>
              <a:t>Slides (pptx)</a:t>
            </a:r>
            <a:r>
              <a:rPr lang="en-US" sz="1700" dirty="0"/>
              <a:t> </a:t>
            </a:r>
            <a:r>
              <a:rPr lang="en-US" sz="1700" dirty="0">
                <a:hlinkClick r:id="rId5"/>
              </a:rPr>
              <a:t>(pdf)</a:t>
            </a:r>
            <a:r>
              <a:rPr lang="en-US" sz="1700" dirty="0"/>
              <a:t>]</a:t>
            </a:r>
            <a:br>
              <a:rPr lang="en-US" sz="1700" dirty="0"/>
            </a:br>
            <a:r>
              <a:rPr lang="en-US" sz="1700" dirty="0"/>
              <a:t>[</a:t>
            </a:r>
            <a:r>
              <a:rPr lang="en-US" sz="1700" dirty="0">
                <a:hlinkClick r:id="rId6"/>
              </a:rPr>
              <a:t>Lightning Talk Slides (pptx)</a:t>
            </a:r>
            <a:r>
              <a:rPr lang="en-US" sz="1700" dirty="0"/>
              <a:t> </a:t>
            </a:r>
            <a:r>
              <a:rPr lang="en-US" sz="1700" dirty="0">
                <a:hlinkClick r:id="rId7"/>
              </a:rPr>
              <a:t>(pdf)</a:t>
            </a:r>
            <a:r>
              <a:rPr lang="en-US" sz="1700" dirty="0"/>
              <a:t>]</a:t>
            </a:r>
            <a:br>
              <a:rPr lang="en-US" sz="1700" dirty="0"/>
            </a:br>
            <a:r>
              <a:rPr lang="en-US" sz="1700" dirty="0"/>
              <a:t>[</a:t>
            </a:r>
            <a:r>
              <a:rPr lang="en-US" sz="1700" dirty="0">
                <a:hlinkClick r:id="rId8"/>
              </a:rPr>
              <a:t>Poster (pptx)</a:t>
            </a:r>
            <a:r>
              <a:rPr lang="en-US" sz="1700" dirty="0"/>
              <a:t> </a:t>
            </a:r>
            <a:r>
              <a:rPr lang="en-US" sz="1700" dirty="0">
                <a:hlinkClick r:id="rId9"/>
              </a:rPr>
              <a:t>(pdf)</a:t>
            </a:r>
            <a:r>
              <a:rPr lang="en-US" sz="1700" dirty="0"/>
              <a:t>]</a:t>
            </a:r>
            <a:br>
              <a:rPr lang="en-US" sz="1700" dirty="0"/>
            </a:br>
            <a:r>
              <a:rPr lang="en-US" sz="1700" dirty="0"/>
              <a:t>[</a:t>
            </a:r>
            <a:r>
              <a:rPr lang="en-US" sz="1700" dirty="0">
                <a:hlinkClick r:id="rId10"/>
              </a:rPr>
              <a:t>Lightning Talk Video</a:t>
            </a:r>
            <a:r>
              <a:rPr lang="en-US" sz="1700" dirty="0"/>
              <a:t> (3 minutes)]</a:t>
            </a:r>
            <a:br>
              <a:rPr lang="en-US" sz="1700" dirty="0"/>
            </a:br>
            <a:r>
              <a:rPr lang="en-US" sz="1700" dirty="0"/>
              <a:t>[</a:t>
            </a:r>
            <a:r>
              <a:rPr lang="en-US" sz="1700" dirty="0">
                <a:hlinkClick r:id="rId11"/>
              </a:rPr>
              <a:t>Full Talk Video</a:t>
            </a:r>
            <a:r>
              <a:rPr lang="en-US" sz="1700" dirty="0"/>
              <a:t> (16 minutes)]</a:t>
            </a:r>
            <a:br>
              <a:rPr lang="en-US" sz="1700" dirty="0"/>
            </a:br>
            <a:r>
              <a:rPr lang="en-US" sz="1700" dirty="0"/>
              <a:t>[</a:t>
            </a:r>
            <a:r>
              <a:rPr lang="en-US" sz="1700" dirty="0">
                <a:hlinkClick r:id="rId12"/>
              </a:rPr>
              <a:t>Source Code for CROW</a:t>
            </a:r>
            <a:r>
              <a:rPr lang="en-US" sz="1700" dirty="0"/>
              <a:t> (Ramulator and Circuit Modeling)]</a:t>
            </a:r>
            <a:br>
              <a:rPr lang="en-US" sz="1700" dirty="0"/>
            </a:br>
            <a:endParaRPr lang="en-US" sz="1700" dirty="0"/>
          </a:p>
        </p:txBody>
      </p:sp>
      <p:sp>
        <p:nvSpPr>
          <p:cNvPr id="4" name="Slide Number Placeholder 3"/>
          <p:cNvSpPr>
            <a:spLocks noGrp="1"/>
          </p:cNvSpPr>
          <p:nvPr>
            <p:ph type="sldNum" sz="quarter" idx="11"/>
          </p:nvPr>
        </p:nvSpPr>
        <p:spPr/>
        <p:txBody>
          <a:bodyPr/>
          <a:lstStyle/>
          <a:p>
            <a:pPr fontAlgn="auto">
              <a:spcBef>
                <a:spcPts val="0"/>
              </a:spcBef>
              <a:spcAft>
                <a:spcPts val="0"/>
              </a:spcAft>
              <a:defRPr/>
            </a:pPr>
            <a:fld id="{71752C56-4F8A-824F-A263-2404B5D536A2}" type="slidenum">
              <a:rPr lang="en-US">
                <a:ea typeface="+mn-ea"/>
              </a:rPr>
              <a:pPr fontAlgn="auto">
                <a:spcBef>
                  <a:spcPts val="0"/>
                </a:spcBef>
                <a:spcAft>
                  <a:spcPts val="0"/>
                </a:spcAft>
                <a:defRPr/>
              </a:pPr>
              <a:t>33</a:t>
            </a:fld>
            <a:endParaRPr lang="en-US">
              <a:ea typeface="+mn-ea"/>
            </a:endParaRPr>
          </a:p>
        </p:txBody>
      </p:sp>
      <p:pic>
        <p:nvPicPr>
          <p:cNvPr id="7" name="Picture 6">
            <a:extLst>
              <a:ext uri="{FF2B5EF4-FFF2-40B4-BE49-F238E27FC236}">
                <a16:creationId xmlns:a16="http://schemas.microsoft.com/office/drawing/2014/main" id="{AF949416-2B44-2245-91D3-C3136C03D9B6}"/>
              </a:ext>
            </a:extLst>
          </p:cNvPr>
          <p:cNvPicPr>
            <a:picLocks noChangeAspect="1"/>
          </p:cNvPicPr>
          <p:nvPr/>
        </p:nvPicPr>
        <p:blipFill>
          <a:blip r:embed="rId13"/>
          <a:stretch>
            <a:fillRect/>
          </a:stretch>
        </p:blipFill>
        <p:spPr>
          <a:xfrm>
            <a:off x="1485900" y="4329802"/>
            <a:ext cx="9144000" cy="2217049"/>
          </a:xfrm>
          <a:prstGeom prst="rect">
            <a:avLst/>
          </a:prstGeom>
        </p:spPr>
      </p:pic>
    </p:spTree>
    <p:extLst>
      <p:ext uri="{BB962C8B-B14F-4D97-AF65-F5344CB8AC3E}">
        <p14:creationId xmlns:p14="http://schemas.microsoft.com/office/powerpoint/2010/main" val="21640310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503BB-C474-3743-9AED-4F8E5978E0F9}"/>
              </a:ext>
            </a:extLst>
          </p:cNvPr>
          <p:cNvSpPr>
            <a:spLocks noGrp="1"/>
          </p:cNvSpPr>
          <p:nvPr>
            <p:ph type="title"/>
          </p:nvPr>
        </p:nvSpPr>
        <p:spPr>
          <a:xfrm>
            <a:off x="304800" y="152400"/>
            <a:ext cx="10363200" cy="1066800"/>
          </a:xfrm>
        </p:spPr>
        <p:txBody>
          <a:bodyPr/>
          <a:lstStyle/>
          <a:p>
            <a:r>
              <a:rPr lang="en-US" sz="3600" b="1" dirty="0"/>
              <a:t>CLR-DRAM: Capacity-Latency Reconfigurability</a:t>
            </a:r>
          </a:p>
        </p:txBody>
      </p:sp>
      <p:sp>
        <p:nvSpPr>
          <p:cNvPr id="3" name="Content Placeholder 2">
            <a:extLst>
              <a:ext uri="{FF2B5EF4-FFF2-40B4-BE49-F238E27FC236}">
                <a16:creationId xmlns:a16="http://schemas.microsoft.com/office/drawing/2014/main" id="{46338C27-AA63-F346-9B31-7ED0FA9A86DD}"/>
              </a:ext>
            </a:extLst>
          </p:cNvPr>
          <p:cNvSpPr>
            <a:spLocks noGrp="1"/>
          </p:cNvSpPr>
          <p:nvPr>
            <p:ph idx="1"/>
          </p:nvPr>
        </p:nvSpPr>
        <p:spPr/>
        <p:txBody>
          <a:bodyPr/>
          <a:lstStyle/>
          <a:p>
            <a:r>
              <a:rPr lang="en-US" sz="2200" dirty="0" err="1"/>
              <a:t>Haocong</a:t>
            </a:r>
            <a:r>
              <a:rPr lang="en-US" sz="2200" dirty="0"/>
              <a:t> Luo, Taha </a:t>
            </a:r>
            <a:r>
              <a:rPr lang="en-US" sz="2200" dirty="0" err="1"/>
              <a:t>Shahroodi</a:t>
            </a:r>
            <a:r>
              <a:rPr lang="en-US" sz="2200" dirty="0"/>
              <a:t>, Hasan Hassan, Minesh Patel, A. </a:t>
            </a:r>
            <a:r>
              <a:rPr lang="en-US" sz="2200" dirty="0" err="1"/>
              <a:t>Giray</a:t>
            </a:r>
            <a:r>
              <a:rPr lang="en-US" sz="2200" dirty="0"/>
              <a:t> </a:t>
            </a:r>
            <a:r>
              <a:rPr lang="en-US" sz="2200" dirty="0" err="1"/>
              <a:t>Yaglikci</a:t>
            </a:r>
            <a:r>
              <a:rPr lang="en-US" sz="2200" dirty="0"/>
              <a:t>, Lois </a:t>
            </a:r>
            <a:r>
              <a:rPr lang="en-US" sz="2200" dirty="0" err="1"/>
              <a:t>Orosa</a:t>
            </a:r>
            <a:r>
              <a:rPr lang="en-US" sz="2200" dirty="0"/>
              <a:t>, Jisung Park, and Onur Mutlu,</a:t>
            </a:r>
            <a:br>
              <a:rPr lang="en-US" sz="2200" dirty="0"/>
            </a:br>
            <a:r>
              <a:rPr lang="en-US" sz="2200" b="1" dirty="0">
                <a:solidFill>
                  <a:srgbClr val="0000FF"/>
                </a:solidFill>
                <a:hlinkClick r:id="rId2">
                  <a:extLst>
                    <a:ext uri="{A12FA001-AC4F-418D-AE19-62706E023703}">
                      <ahyp:hlinkClr xmlns:ahyp="http://schemas.microsoft.com/office/drawing/2018/hyperlinkcolor" val="tx"/>
                    </a:ext>
                  </a:extLst>
                </a:hlinkClick>
              </a:rPr>
              <a:t>"CLR-DRAM: A Low-Cost DRAM Architecture Enabling Dynamic Capacity-Latency Trade-Off"</a:t>
            </a:r>
            <a:br>
              <a:rPr lang="en-US" sz="2200" dirty="0"/>
            </a:br>
            <a:r>
              <a:rPr lang="en-US" sz="2200" i="1" dirty="0"/>
              <a:t>Proceedings of the </a:t>
            </a:r>
            <a:r>
              <a:rPr lang="en-US" sz="2200" i="1" dirty="0">
                <a:hlinkClick r:id="rId3"/>
              </a:rPr>
              <a:t>47th International Symposium on Computer Architecture</a:t>
            </a:r>
            <a:r>
              <a:rPr lang="en-US" sz="2200" i="1" dirty="0"/>
              <a:t> (</a:t>
            </a:r>
            <a:r>
              <a:rPr lang="en-US" sz="2200" b="1" i="1" dirty="0"/>
              <a:t>ISCA</a:t>
            </a:r>
            <a:r>
              <a:rPr lang="en-US" sz="2200" i="1" dirty="0"/>
              <a:t>)</a:t>
            </a:r>
            <a:r>
              <a:rPr lang="en-US" sz="2200" dirty="0"/>
              <a:t>, Valencia, Spain, June 2020.</a:t>
            </a:r>
            <a:br>
              <a:rPr lang="en-US" sz="2200" dirty="0"/>
            </a:br>
            <a:r>
              <a:rPr lang="en-US" sz="2200" dirty="0"/>
              <a:t>[</a:t>
            </a:r>
            <a:r>
              <a:rPr lang="en-US" sz="2200" dirty="0">
                <a:hlinkClick r:id="rId4"/>
              </a:rPr>
              <a:t>Slides (pptx)</a:t>
            </a:r>
            <a:r>
              <a:rPr lang="en-US" sz="2200" dirty="0"/>
              <a:t> </a:t>
            </a:r>
            <a:r>
              <a:rPr lang="en-US" sz="2200" dirty="0">
                <a:hlinkClick r:id="rId5"/>
              </a:rPr>
              <a:t>(pdf)</a:t>
            </a:r>
            <a:r>
              <a:rPr lang="en-US" sz="2200" dirty="0"/>
              <a:t>]</a:t>
            </a:r>
            <a:br>
              <a:rPr lang="en-US" sz="2200" dirty="0"/>
            </a:br>
            <a:r>
              <a:rPr lang="en-US" sz="2200" dirty="0"/>
              <a:t>[</a:t>
            </a:r>
            <a:r>
              <a:rPr lang="en-US" sz="2200" dirty="0">
                <a:hlinkClick r:id="rId6"/>
              </a:rPr>
              <a:t>Lightning Talk Slides (pptx)</a:t>
            </a:r>
            <a:r>
              <a:rPr lang="en-US" sz="2200" dirty="0"/>
              <a:t> </a:t>
            </a:r>
            <a:r>
              <a:rPr lang="en-US" sz="2200" dirty="0">
                <a:hlinkClick r:id="rId7"/>
              </a:rPr>
              <a:t>(pdf)</a:t>
            </a:r>
            <a:r>
              <a:rPr lang="en-US" sz="2200" dirty="0"/>
              <a:t>]</a:t>
            </a:r>
            <a:br>
              <a:rPr lang="en-US" sz="2200" dirty="0"/>
            </a:br>
            <a:r>
              <a:rPr lang="en-US" sz="2200" dirty="0"/>
              <a:t>[</a:t>
            </a:r>
            <a:r>
              <a:rPr lang="en-US" sz="2200" dirty="0">
                <a:hlinkClick r:id="rId8"/>
              </a:rPr>
              <a:t>Talk Video</a:t>
            </a:r>
            <a:r>
              <a:rPr lang="en-US" sz="2200" dirty="0"/>
              <a:t> (20 minutes)]</a:t>
            </a:r>
            <a:br>
              <a:rPr lang="en-US" sz="2200" dirty="0"/>
            </a:br>
            <a:r>
              <a:rPr lang="en-US" sz="2200" dirty="0"/>
              <a:t>[</a:t>
            </a:r>
            <a:r>
              <a:rPr lang="en-US" sz="2200" dirty="0">
                <a:hlinkClick r:id="rId9"/>
              </a:rPr>
              <a:t>Lightning Talk Video</a:t>
            </a:r>
            <a:r>
              <a:rPr lang="en-US" sz="2200" dirty="0"/>
              <a:t> (3 minutes)]</a:t>
            </a:r>
          </a:p>
          <a:p>
            <a:pPr marL="0" indent="0">
              <a:buNone/>
            </a:pPr>
            <a:endParaRPr lang="en-US" sz="2200" dirty="0"/>
          </a:p>
        </p:txBody>
      </p:sp>
      <p:sp>
        <p:nvSpPr>
          <p:cNvPr id="4" name="Slide Number Placeholder 3">
            <a:extLst>
              <a:ext uri="{FF2B5EF4-FFF2-40B4-BE49-F238E27FC236}">
                <a16:creationId xmlns:a16="http://schemas.microsoft.com/office/drawing/2014/main" id="{BE9F525C-1573-0943-86E0-ACEB4B8A310F}"/>
              </a:ext>
            </a:extLst>
          </p:cNvPr>
          <p:cNvSpPr>
            <a:spLocks noGrp="1"/>
          </p:cNvSpPr>
          <p:nvPr>
            <p:ph type="sldNum" sz="quarter" idx="11"/>
          </p:nvPr>
        </p:nvSpPr>
        <p:spPr/>
        <p:txBody>
          <a:bodyPr/>
          <a:lstStyle/>
          <a:p>
            <a:pPr fontAlgn="auto">
              <a:spcBef>
                <a:spcPts val="0"/>
              </a:spcBef>
              <a:spcAft>
                <a:spcPts val="0"/>
              </a:spcAft>
              <a:defRPr/>
            </a:pPr>
            <a:fld id="{71752C56-4F8A-824F-A263-2404B5D536A2}" type="slidenum">
              <a:rPr lang="en-US">
                <a:ea typeface="+mn-ea"/>
              </a:rPr>
              <a:pPr fontAlgn="auto">
                <a:spcBef>
                  <a:spcPts val="0"/>
                </a:spcBef>
                <a:spcAft>
                  <a:spcPts val="0"/>
                </a:spcAft>
                <a:defRPr/>
              </a:pPr>
              <a:t>34</a:t>
            </a:fld>
            <a:endParaRPr lang="en-US">
              <a:ea typeface="+mn-ea"/>
            </a:endParaRPr>
          </a:p>
        </p:txBody>
      </p:sp>
      <p:pic>
        <p:nvPicPr>
          <p:cNvPr id="5" name="Picture 4">
            <a:extLst>
              <a:ext uri="{FF2B5EF4-FFF2-40B4-BE49-F238E27FC236}">
                <a16:creationId xmlns:a16="http://schemas.microsoft.com/office/drawing/2014/main" id="{D0F14FA1-CD5D-204C-A4F6-152CF334C6AE}"/>
              </a:ext>
            </a:extLst>
          </p:cNvPr>
          <p:cNvPicPr>
            <a:picLocks noChangeAspect="1"/>
          </p:cNvPicPr>
          <p:nvPr/>
        </p:nvPicPr>
        <p:blipFill>
          <a:blip r:embed="rId10"/>
          <a:stretch>
            <a:fillRect/>
          </a:stretch>
        </p:blipFill>
        <p:spPr>
          <a:xfrm>
            <a:off x="2854142" y="4692650"/>
            <a:ext cx="6489700" cy="1854200"/>
          </a:xfrm>
          <a:prstGeom prst="rect">
            <a:avLst/>
          </a:prstGeom>
        </p:spPr>
      </p:pic>
    </p:spTree>
    <p:extLst>
      <p:ext uri="{BB962C8B-B14F-4D97-AF65-F5344CB8AC3E}">
        <p14:creationId xmlns:p14="http://schemas.microsoft.com/office/powerpoint/2010/main" val="392862261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Memory Controller</a:t>
            </a:r>
          </a:p>
        </p:txBody>
      </p:sp>
      <p:sp>
        <p:nvSpPr>
          <p:cNvPr id="3" name="Content Placeholder 2"/>
          <p:cNvSpPr>
            <a:spLocks noGrp="1"/>
          </p:cNvSpPr>
          <p:nvPr>
            <p:ph idx="1"/>
          </p:nvPr>
        </p:nvSpPr>
        <p:spPr>
          <a:xfrm>
            <a:off x="1752600" y="1371600"/>
            <a:ext cx="8915400" cy="4876800"/>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dirty="0"/>
          </a:p>
          <a:p>
            <a:pPr marL="0" indent="0" algn="ctr">
              <a:buNone/>
            </a:pPr>
            <a:r>
              <a:rPr lang="en-US" dirty="0">
                <a:solidFill>
                  <a:srgbClr val="0432FF"/>
                </a:solidFill>
              </a:rPr>
              <a:t>How to schedule requests to maximize system performance?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35</a:t>
            </a:fld>
            <a:endParaRPr lang="en-US" altLang="en-US">
              <a:latin typeface="Garamond" pitchFamily="18" charset="0"/>
              <a:ea typeface="ＭＳ Ｐゴシック" charset="-128"/>
            </a:endParaRPr>
          </a:p>
        </p:txBody>
      </p:sp>
      <p:sp>
        <p:nvSpPr>
          <p:cNvPr id="15" name="Rounded Rectangle 14"/>
          <p:cNvSpPr/>
          <p:nvPr/>
        </p:nvSpPr>
        <p:spPr>
          <a:xfrm>
            <a:off x="3967336" y="2773289"/>
            <a:ext cx="1447800" cy="838200"/>
          </a:xfrm>
          <a:prstGeom prst="roundRect">
            <a:avLst/>
          </a:prstGeom>
          <a:noFill/>
          <a:ln w="31750" cap="flat" cmpd="sng" algn="ctr">
            <a:solidFill>
              <a:sysClr val="windowText" lastClr="000000"/>
            </a:solidFill>
            <a:prstDash val="sysDot"/>
          </a:ln>
          <a:effectLst/>
        </p:spPr>
        <p:txBody>
          <a:bodyPr lIns="91402" tIns="45702" rIns="91402" bIns="45702" rtlCol="0" anchor="ctr"/>
          <a:lstStyle/>
          <a:p>
            <a:pPr algn="ctr" defTabSz="914024" eaLnBrk="1" fontAlgn="auto" hangingPunct="1">
              <a:spcBef>
                <a:spcPts val="0"/>
              </a:spcBef>
              <a:spcAft>
                <a:spcPts val="0"/>
              </a:spcAft>
              <a:defRPr/>
            </a:pPr>
            <a:endParaRPr lang="en-US" kern="0">
              <a:solidFill>
                <a:sysClr val="window" lastClr="FFFFFF"/>
              </a:solidFill>
              <a:latin typeface="Calibri"/>
              <a:ea typeface=""/>
            </a:endParaRPr>
          </a:p>
        </p:txBody>
      </p:sp>
      <p:sp>
        <p:nvSpPr>
          <p:cNvPr id="16" name="Rectangle 15"/>
          <p:cNvSpPr/>
          <p:nvPr/>
        </p:nvSpPr>
        <p:spPr>
          <a:xfrm>
            <a:off x="4043536" y="2887589"/>
            <a:ext cx="1295400" cy="609600"/>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45702" rIns="0" bIns="45702" rtlCol="0" anchor="ctr"/>
          <a:lstStyle/>
          <a:p>
            <a:pPr algn="ctr" defTabSz="914024" eaLnBrk="1" fontAlgn="auto" hangingPunct="1">
              <a:lnSpc>
                <a:spcPct val="90000"/>
              </a:lnSpc>
              <a:spcBef>
                <a:spcPts val="0"/>
              </a:spcBef>
              <a:spcAft>
                <a:spcPts val="0"/>
              </a:spcAft>
              <a:defRPr/>
            </a:pPr>
            <a:r>
              <a:rPr lang="en-US" sz="2200" kern="0" dirty="0">
                <a:solidFill>
                  <a:sysClr val="window" lastClr="FFFFFF"/>
                </a:solidFill>
                <a:latin typeface="Calibri"/>
                <a:ea typeface=""/>
              </a:rPr>
              <a:t>Memory Controller</a:t>
            </a:r>
          </a:p>
        </p:txBody>
      </p:sp>
      <p:sp>
        <p:nvSpPr>
          <p:cNvPr id="17" name="Rectangle 16"/>
          <p:cNvSpPr/>
          <p:nvPr/>
        </p:nvSpPr>
        <p:spPr>
          <a:xfrm>
            <a:off x="2519536" y="2620888"/>
            <a:ext cx="609600" cy="533400"/>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rtlCol="0" anchor="ctr"/>
          <a:lstStyle/>
          <a:p>
            <a:pPr algn="ctr" defTabSz="914024" eaLnBrk="1" fontAlgn="auto" hangingPunct="1">
              <a:spcBef>
                <a:spcPts val="0"/>
              </a:spcBef>
              <a:spcAft>
                <a:spcPts val="0"/>
              </a:spcAft>
              <a:defRPr/>
            </a:pPr>
            <a:r>
              <a:rPr lang="en-US" sz="2200" kern="0" dirty="0">
                <a:solidFill>
                  <a:sysClr val="window" lastClr="FFFFFF"/>
                </a:solidFill>
                <a:latin typeface="Calibri"/>
                <a:ea typeface=""/>
              </a:rPr>
              <a:t>Core</a:t>
            </a:r>
          </a:p>
        </p:txBody>
      </p:sp>
      <p:sp>
        <p:nvSpPr>
          <p:cNvPr id="18" name="Rectangle 17"/>
          <p:cNvSpPr/>
          <p:nvPr/>
        </p:nvSpPr>
        <p:spPr>
          <a:xfrm>
            <a:off x="3205336" y="2620888"/>
            <a:ext cx="609600" cy="533400"/>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rtlCol="0" anchor="ctr"/>
          <a:lstStyle/>
          <a:p>
            <a:pPr algn="ctr" defTabSz="914024" eaLnBrk="1" fontAlgn="auto" hangingPunct="1">
              <a:spcBef>
                <a:spcPts val="0"/>
              </a:spcBef>
              <a:spcAft>
                <a:spcPts val="0"/>
              </a:spcAft>
              <a:defRPr/>
            </a:pPr>
            <a:r>
              <a:rPr lang="en-US" sz="2200" kern="0" dirty="0">
                <a:solidFill>
                  <a:sysClr val="window" lastClr="FFFFFF"/>
                </a:solidFill>
                <a:latin typeface="Calibri"/>
                <a:ea typeface=""/>
              </a:rPr>
              <a:t>Core</a:t>
            </a:r>
          </a:p>
        </p:txBody>
      </p:sp>
      <p:sp>
        <p:nvSpPr>
          <p:cNvPr id="19" name="Rectangle 18"/>
          <p:cNvSpPr/>
          <p:nvPr/>
        </p:nvSpPr>
        <p:spPr>
          <a:xfrm>
            <a:off x="2519536" y="3230488"/>
            <a:ext cx="609600" cy="533400"/>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rtlCol="0" anchor="ctr"/>
          <a:lstStyle/>
          <a:p>
            <a:pPr algn="ctr" defTabSz="914024" eaLnBrk="1" fontAlgn="auto" hangingPunct="1">
              <a:spcBef>
                <a:spcPts val="0"/>
              </a:spcBef>
              <a:spcAft>
                <a:spcPts val="0"/>
              </a:spcAft>
              <a:defRPr/>
            </a:pPr>
            <a:r>
              <a:rPr lang="en-US" sz="2200" kern="0" dirty="0">
                <a:solidFill>
                  <a:sysClr val="window" lastClr="FFFFFF"/>
                </a:solidFill>
                <a:latin typeface="Calibri"/>
                <a:ea typeface=""/>
              </a:rPr>
              <a:t>Core</a:t>
            </a:r>
          </a:p>
        </p:txBody>
      </p:sp>
      <p:sp>
        <p:nvSpPr>
          <p:cNvPr id="20" name="Rectangle 19"/>
          <p:cNvSpPr/>
          <p:nvPr/>
        </p:nvSpPr>
        <p:spPr>
          <a:xfrm>
            <a:off x="3205336" y="3230488"/>
            <a:ext cx="609600" cy="533400"/>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rtlCol="0" anchor="ctr"/>
          <a:lstStyle/>
          <a:p>
            <a:pPr algn="ctr" defTabSz="914024" eaLnBrk="1" fontAlgn="auto" hangingPunct="1">
              <a:spcBef>
                <a:spcPts val="0"/>
              </a:spcBef>
              <a:spcAft>
                <a:spcPts val="0"/>
              </a:spcAft>
              <a:defRPr/>
            </a:pPr>
            <a:r>
              <a:rPr lang="en-US" sz="2200" kern="0" dirty="0">
                <a:solidFill>
                  <a:sysClr val="window" lastClr="FFFFFF"/>
                </a:solidFill>
                <a:latin typeface="Calibri"/>
                <a:ea typeface=""/>
              </a:rPr>
              <a:t>Core</a:t>
            </a:r>
          </a:p>
        </p:txBody>
      </p:sp>
      <p:grpSp>
        <p:nvGrpSpPr>
          <p:cNvPr id="21" name="Group 20"/>
          <p:cNvGrpSpPr/>
          <p:nvPr/>
        </p:nvGrpSpPr>
        <p:grpSpPr>
          <a:xfrm>
            <a:off x="5517232" y="2924944"/>
            <a:ext cx="1676400" cy="457200"/>
            <a:chOff x="5105400" y="1866900"/>
            <a:chExt cx="1676400" cy="457200"/>
          </a:xfrm>
        </p:grpSpPr>
        <p:sp>
          <p:nvSpPr>
            <p:cNvPr id="22" name="Left-Right Arrow 21"/>
            <p:cNvSpPr/>
            <p:nvPr/>
          </p:nvSpPr>
          <p:spPr>
            <a:xfrm>
              <a:off x="5105400" y="1978270"/>
              <a:ext cx="457200" cy="234460"/>
            </a:xfrm>
            <a:prstGeom prst="leftRightArrow">
              <a:avLst/>
            </a:prstGeom>
            <a:solidFill>
              <a:sysClr val="window" lastClr="FFFFFF">
                <a:lumMod val="50000"/>
              </a:sysClr>
            </a:solidFill>
            <a:ln w="25400" cap="flat" cmpd="sng" algn="ctr">
              <a:solidFill>
                <a:sysClr val="window" lastClr="FFFFFF">
                  <a:lumMod val="50000"/>
                </a:sysClr>
              </a:solidFill>
              <a:prstDash val="solid"/>
            </a:ln>
            <a:effectLst/>
          </p:spPr>
          <p:txBody>
            <a:bodyPr rtlCol="0" anchor="ctr"/>
            <a:lstStyle/>
            <a:p>
              <a:pPr algn="ctr" defTabSz="914024" eaLnBrk="1" fontAlgn="auto" hangingPunct="1">
                <a:spcBef>
                  <a:spcPts val="0"/>
                </a:spcBef>
                <a:spcAft>
                  <a:spcPts val="0"/>
                </a:spcAft>
                <a:defRPr/>
              </a:pPr>
              <a:endParaRPr lang="en-US" kern="0">
                <a:solidFill>
                  <a:sysClr val="window" lastClr="FFFFFF"/>
                </a:solidFill>
                <a:latin typeface="Calibri"/>
                <a:ea typeface=""/>
              </a:endParaRPr>
            </a:p>
          </p:txBody>
        </p:sp>
        <p:sp>
          <p:nvSpPr>
            <p:cNvPr id="23" name="Rectangle 22"/>
            <p:cNvSpPr/>
            <p:nvPr/>
          </p:nvSpPr>
          <p:spPr>
            <a:xfrm>
              <a:off x="5715000" y="1866900"/>
              <a:ext cx="1066800" cy="4572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rtlCol="0" anchor="ctr"/>
            <a:lstStyle/>
            <a:p>
              <a:pPr algn="ctr" defTabSz="914024" eaLnBrk="1" fontAlgn="auto" hangingPunct="1">
                <a:spcBef>
                  <a:spcPts val="0"/>
                </a:spcBef>
                <a:spcAft>
                  <a:spcPts val="0"/>
                </a:spcAft>
                <a:defRPr/>
              </a:pPr>
              <a:r>
                <a:rPr lang="en-US" sz="2000" kern="0" dirty="0">
                  <a:solidFill>
                    <a:sysClr val="window" lastClr="FFFFFF"/>
                  </a:solidFill>
                  <a:latin typeface="Calibri"/>
                  <a:ea typeface=""/>
                </a:rPr>
                <a:t>Memory</a:t>
              </a:r>
            </a:p>
          </p:txBody>
        </p:sp>
      </p:grpSp>
      <p:cxnSp>
        <p:nvCxnSpPr>
          <p:cNvPr id="24" name="Curved Connector 23"/>
          <p:cNvCxnSpPr>
            <a:stCxn id="16" idx="0"/>
          </p:cNvCxnSpPr>
          <p:nvPr/>
        </p:nvCxnSpPr>
        <p:spPr>
          <a:xfrm rot="5400000" flipH="1" flipV="1">
            <a:off x="4768562" y="2317205"/>
            <a:ext cx="493067" cy="647700"/>
          </a:xfrm>
          <a:prstGeom prst="curvedConnector2">
            <a:avLst/>
          </a:prstGeom>
          <a:noFill/>
          <a:ln w="19050" cap="flat" cmpd="sng" algn="ctr">
            <a:solidFill>
              <a:srgbClr val="FF0000"/>
            </a:solidFill>
            <a:prstDash val="solid"/>
            <a:tailEnd type="arrow" w="lg" len="lg"/>
          </a:ln>
          <a:effectLst/>
        </p:spPr>
      </p:cxnSp>
      <p:sp>
        <p:nvSpPr>
          <p:cNvPr id="26" name="TextBox 25"/>
          <p:cNvSpPr txBox="1"/>
          <p:nvPr/>
        </p:nvSpPr>
        <p:spPr>
          <a:xfrm>
            <a:off x="5393432" y="1988841"/>
            <a:ext cx="4086944" cy="830997"/>
          </a:xfrm>
          <a:prstGeom prst="rect">
            <a:avLst/>
          </a:prstGeom>
          <a:noFill/>
        </p:spPr>
        <p:txBody>
          <a:bodyPr wrap="square" lIns="91402" tIns="45702" rIns="91402" bIns="45702" rtlCol="0">
            <a:spAutoFit/>
          </a:bodyPr>
          <a:lstStyle/>
          <a:p>
            <a:pPr defTabSz="914024" eaLnBrk="1" fontAlgn="auto" hangingPunct="1">
              <a:spcBef>
                <a:spcPts val="0"/>
              </a:spcBef>
              <a:spcAft>
                <a:spcPts val="0"/>
              </a:spcAft>
              <a:defRPr/>
            </a:pPr>
            <a:r>
              <a:rPr lang="en-US" sz="2400" i="1" kern="0" dirty="0">
                <a:solidFill>
                  <a:srgbClr val="FF0000"/>
                </a:solidFill>
                <a:latin typeface="Tahoma"/>
                <a:ea typeface=""/>
              </a:rPr>
              <a:t>Resolves memory contention by scheduling requests</a:t>
            </a:r>
          </a:p>
        </p:txBody>
      </p:sp>
    </p:spTree>
    <p:extLst>
      <p:ext uri="{BB962C8B-B14F-4D97-AF65-F5344CB8AC3E}">
        <p14:creationId xmlns:p14="http://schemas.microsoft.com/office/powerpoint/2010/main" val="29027402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Number Placeholder 4">
            <a:extLst>
              <a:ext uri="{FF2B5EF4-FFF2-40B4-BE49-F238E27FC236}">
                <a16:creationId xmlns:a16="http://schemas.microsoft.com/office/drawing/2014/main" id="{C3ACE806-C58E-2945-AD79-A25DD1CCC39F}"/>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AB616E8-D2E2-3141-8481-B598A5E9D985}" type="slidenum">
              <a:rPr lang="en-US" altLang="en-US" sz="1600">
                <a:solidFill>
                  <a:srgbClr val="000000"/>
                </a:solidFill>
                <a:latin typeface="Garamond" panose="02020404030301010803" pitchFamily="18" charset="0"/>
              </a:rPr>
              <a:pPr>
                <a:spcBef>
                  <a:spcPct val="0"/>
                </a:spcBef>
                <a:buClrTx/>
                <a:buSzTx/>
                <a:buFontTx/>
                <a:buNone/>
              </a:pPr>
              <a:t>36</a:t>
            </a:fld>
            <a:endParaRPr lang="en-US" altLang="en-US" sz="1600">
              <a:solidFill>
                <a:srgbClr val="000000"/>
              </a:solidFill>
              <a:latin typeface="Garamond" panose="02020404030301010803" pitchFamily="18" charset="0"/>
            </a:endParaRPr>
          </a:p>
        </p:txBody>
      </p:sp>
      <p:sp>
        <p:nvSpPr>
          <p:cNvPr id="252930" name="Rectangle 2">
            <a:extLst>
              <a:ext uri="{FF2B5EF4-FFF2-40B4-BE49-F238E27FC236}">
                <a16:creationId xmlns:a16="http://schemas.microsoft.com/office/drawing/2014/main" id="{1AB7D493-9D7A-A64D-8E41-6D7BF718F332}"/>
              </a:ext>
            </a:extLst>
          </p:cNvPr>
          <p:cNvSpPr>
            <a:spLocks noGrp="1" noChangeArrowheads="1"/>
          </p:cNvSpPr>
          <p:nvPr>
            <p:ph type="title"/>
          </p:nvPr>
        </p:nvSpPr>
        <p:spPr/>
        <p:txBody>
          <a:bodyPr/>
          <a:lstStyle/>
          <a:p>
            <a:pPr eaLnBrk="1" hangingPunct="1"/>
            <a:r>
              <a:rPr lang="en-US" altLang="en-US" b="1" dirty="0">
                <a:ea typeface="ＭＳ Ｐゴシック" panose="020B0600070205080204" pitchFamily="34" charset="-128"/>
              </a:rPr>
              <a:t>The Problem</a:t>
            </a:r>
          </a:p>
        </p:txBody>
      </p:sp>
      <p:sp>
        <p:nvSpPr>
          <p:cNvPr id="23556" name="Rectangle 3">
            <a:extLst>
              <a:ext uri="{FF2B5EF4-FFF2-40B4-BE49-F238E27FC236}">
                <a16:creationId xmlns:a16="http://schemas.microsoft.com/office/drawing/2014/main" id="{608A5A47-8386-434F-BB63-D745CFBD0D49}"/>
              </a:ext>
            </a:extLst>
          </p:cNvPr>
          <p:cNvSpPr>
            <a:spLocks noGrp="1" noChangeArrowheads="1"/>
          </p:cNvSpPr>
          <p:nvPr>
            <p:ph type="body" idx="1"/>
          </p:nvPr>
        </p:nvSpPr>
        <p:spPr>
          <a:xfrm>
            <a:off x="304800" y="996950"/>
            <a:ext cx="11480800" cy="5194300"/>
          </a:xfrm>
        </p:spPr>
        <p:txBody>
          <a:bodyPr/>
          <a:lstStyle/>
          <a:p>
            <a:pPr eaLnBrk="1" hangingPunct="1"/>
            <a:r>
              <a:rPr lang="en-US" altLang="en-US" dirty="0">
                <a:ea typeface="ＭＳ Ｐゴシック" panose="020B0600070205080204" pitchFamily="34" charset="-128"/>
              </a:rPr>
              <a:t>Multiple applications share the DRAM controller</a:t>
            </a:r>
          </a:p>
          <a:p>
            <a:pPr eaLnBrk="1" hangingPunct="1"/>
            <a:r>
              <a:rPr lang="en-US" altLang="en-US" dirty="0">
                <a:ea typeface="ＭＳ Ｐゴシック" panose="020B0600070205080204" pitchFamily="34" charset="-128"/>
              </a:rPr>
              <a:t>DRAM controllers designed to maximize DRAM data throughput</a:t>
            </a:r>
          </a:p>
          <a:p>
            <a:pPr eaLnBrk="1" hangingPunct="1"/>
            <a:endParaRPr lang="en-US" altLang="en-US" dirty="0">
              <a:solidFill>
                <a:srgbClr val="003399"/>
              </a:solidFill>
              <a:ea typeface="ＭＳ Ｐゴシック" panose="020B0600070205080204" pitchFamily="34" charset="-128"/>
            </a:endParaRPr>
          </a:p>
          <a:p>
            <a:pPr eaLnBrk="1" hangingPunct="1"/>
            <a:r>
              <a:rPr lang="en-US" altLang="en-US" dirty="0">
                <a:solidFill>
                  <a:srgbClr val="003399"/>
                </a:solidFill>
                <a:ea typeface="ＭＳ Ｐゴシック" panose="020B0600070205080204" pitchFamily="34" charset="-128"/>
              </a:rPr>
              <a:t>DRAM scheduling policies are unfair to some applications</a:t>
            </a:r>
          </a:p>
          <a:p>
            <a:pPr lvl="1" eaLnBrk="1" hangingPunct="1"/>
            <a:r>
              <a:rPr lang="en-US" altLang="en-US" sz="2000" dirty="0">
                <a:ea typeface="ＭＳ Ｐゴシック" panose="020B0600070205080204" pitchFamily="34" charset="-128"/>
              </a:rPr>
              <a:t>Row-hit first: unfairly prioritizes </a:t>
            </a:r>
            <a:r>
              <a:rPr lang="en-US" altLang="en-US" sz="2000" dirty="0">
                <a:solidFill>
                  <a:srgbClr val="FF0000"/>
                </a:solidFill>
                <a:ea typeface="ＭＳ Ｐゴシック" panose="020B0600070205080204" pitchFamily="34" charset="-128"/>
              </a:rPr>
              <a:t>apps with high row buffer locality</a:t>
            </a:r>
          </a:p>
          <a:p>
            <a:pPr lvl="2" eaLnBrk="1" hangingPunct="1"/>
            <a:r>
              <a:rPr lang="en-US" altLang="en-US" sz="1800" dirty="0">
                <a:ea typeface="ＭＳ Ｐゴシック" panose="020B0600070205080204" pitchFamily="34" charset="-128"/>
              </a:rPr>
              <a:t>Threads that keep on accessing the same row</a:t>
            </a:r>
          </a:p>
          <a:p>
            <a:pPr lvl="1" eaLnBrk="1" hangingPunct="1"/>
            <a:r>
              <a:rPr lang="en-US" altLang="en-US" sz="2000" dirty="0">
                <a:ea typeface="ＭＳ Ｐゴシック" panose="020B0600070205080204" pitchFamily="34" charset="-128"/>
              </a:rPr>
              <a:t>Oldest-first: unfairly prioritizes </a:t>
            </a:r>
            <a:r>
              <a:rPr lang="en-US" altLang="en-US" sz="2000" dirty="0">
                <a:solidFill>
                  <a:srgbClr val="FF0000"/>
                </a:solidFill>
                <a:ea typeface="ＭＳ Ｐゴシック" panose="020B0600070205080204" pitchFamily="34" charset="-128"/>
              </a:rPr>
              <a:t>memory-intensive applications</a:t>
            </a:r>
          </a:p>
          <a:p>
            <a:pPr lvl="1" eaLnBrk="1" hangingPunct="1"/>
            <a:endParaRPr lang="en-US" altLang="en-US" dirty="0">
              <a:solidFill>
                <a:srgbClr val="003399"/>
              </a:solidFill>
              <a:ea typeface="ＭＳ Ｐゴシック" panose="020B0600070205080204" pitchFamily="34" charset="-128"/>
            </a:endParaRPr>
          </a:p>
          <a:p>
            <a:pPr eaLnBrk="1" hangingPunct="1"/>
            <a:r>
              <a:rPr lang="en-US" altLang="en-US" dirty="0">
                <a:solidFill>
                  <a:srgbClr val="003399"/>
                </a:solidFill>
                <a:ea typeface="ＭＳ Ｐゴシック" panose="020B0600070205080204" pitchFamily="34" charset="-128"/>
              </a:rPr>
              <a:t>DRAM controller vulnerable to denial-of-service (DOS) attacks</a:t>
            </a:r>
          </a:p>
          <a:p>
            <a:pPr lvl="1" eaLnBrk="1" hangingPunct="1"/>
            <a:r>
              <a:rPr lang="en-US" altLang="en-US" dirty="0">
                <a:ea typeface="ＭＳ Ｐゴシック" panose="020B0600070205080204" pitchFamily="34" charset="-128"/>
              </a:rPr>
              <a:t>Can write programs to exploit unfairness</a:t>
            </a:r>
          </a:p>
          <a:p>
            <a:pPr lvl="1" eaLnBrk="1" hangingPunct="1"/>
            <a:endParaRPr lang="en-US" altLang="en-US" dirty="0">
              <a:solidFill>
                <a:srgbClr val="FF0000"/>
              </a:solidFill>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a:p>
            <a:pPr eaLnBrk="1" hangingPunct="1"/>
            <a:endParaRPr lang="en-US" altLang="en-US" dirty="0">
              <a:ea typeface="ＭＳ Ｐゴシック" panose="020B0600070205080204" pitchFamily="34" charset="-12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55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556">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556">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556">
                                            <p:txEl>
                                              <p:pRg st="5" end="5"/>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3556">
                                            <p:txEl>
                                              <p:pRg st="6" end="6"/>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3556">
                                            <p:txEl>
                                              <p:pRg st="8" end="8"/>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355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1"/>
            <a:ext cx="10439400" cy="1066800"/>
          </a:xfrm>
        </p:spPr>
        <p:txBody>
          <a:bodyPr/>
          <a:lstStyle/>
          <a:p>
            <a:r>
              <a:rPr lang="en-US" b="1" dirty="0" err="1"/>
              <a:t>QoS</a:t>
            </a:r>
            <a:r>
              <a:rPr lang="en-US" b="1" dirty="0"/>
              <a:t>-Aware Memory Scheduling: Evolution</a:t>
            </a:r>
          </a:p>
        </p:txBody>
      </p:sp>
      <p:sp>
        <p:nvSpPr>
          <p:cNvPr id="3" name="Content Placeholder 2"/>
          <p:cNvSpPr>
            <a:spLocks noGrp="1"/>
          </p:cNvSpPr>
          <p:nvPr>
            <p:ph idx="1"/>
          </p:nvPr>
        </p:nvSpPr>
        <p:spPr>
          <a:xfrm>
            <a:off x="304800" y="980728"/>
            <a:ext cx="10058400" cy="5051648"/>
          </a:xfrm>
        </p:spPr>
        <p:txBody>
          <a:bodyPr/>
          <a:lstStyle/>
          <a:p>
            <a:r>
              <a:rPr lang="en-US" dirty="0">
                <a:solidFill>
                  <a:srgbClr val="0000FF"/>
                </a:solidFill>
              </a:rPr>
              <a:t>Stall-time fair memory scheduling </a:t>
            </a:r>
            <a:r>
              <a:rPr lang="en-US" sz="1800" dirty="0">
                <a:solidFill>
                  <a:srgbClr val="008000"/>
                </a:solidFill>
              </a:rPr>
              <a:t>[Mutlu+ MICRO’07]</a:t>
            </a:r>
          </a:p>
          <a:p>
            <a:pPr lvl="1"/>
            <a:r>
              <a:rPr lang="en-US" sz="2000" dirty="0"/>
              <a:t>Idea: Estimate and balance thread slowdowns</a:t>
            </a:r>
          </a:p>
          <a:p>
            <a:pPr lvl="1"/>
            <a:r>
              <a:rPr lang="en-US" sz="2000" dirty="0"/>
              <a:t>Takeaway: </a:t>
            </a:r>
            <a:r>
              <a:rPr lang="en-US" sz="2000" dirty="0">
                <a:solidFill>
                  <a:srgbClr val="FF0000"/>
                </a:solidFill>
              </a:rPr>
              <a:t>Proportional thread progress improves performa</a:t>
            </a:r>
            <a:r>
              <a:rPr lang="en-US" dirty="0">
                <a:solidFill>
                  <a:srgbClr val="FF0000"/>
                </a:solidFill>
              </a:rPr>
              <a:t>nce, </a:t>
            </a:r>
            <a:r>
              <a:rPr lang="en-US" sz="2000" dirty="0">
                <a:solidFill>
                  <a:srgbClr val="FF0000"/>
                </a:solidFill>
              </a:rPr>
              <a:t>especially when threads are “heavy” </a:t>
            </a:r>
            <a:r>
              <a:rPr lang="en-US" sz="2000" dirty="0"/>
              <a:t>(memory intensive)</a:t>
            </a:r>
          </a:p>
          <a:p>
            <a:pPr lvl="1"/>
            <a:endParaRPr lang="en-US" sz="1500" dirty="0"/>
          </a:p>
          <a:p>
            <a:r>
              <a:rPr lang="en-US" dirty="0">
                <a:solidFill>
                  <a:srgbClr val="0000FF"/>
                </a:solidFill>
              </a:rPr>
              <a:t>Parallelism-aware batch scheduling </a:t>
            </a:r>
            <a:r>
              <a:rPr lang="en-US" sz="1800" dirty="0">
                <a:solidFill>
                  <a:srgbClr val="008000"/>
                </a:solidFill>
              </a:rPr>
              <a:t>[Mutlu+ ISCA’08, Top Picks’09]</a:t>
            </a:r>
          </a:p>
          <a:p>
            <a:pPr lvl="1"/>
            <a:r>
              <a:rPr lang="en-US" sz="2000" dirty="0"/>
              <a:t>Idea: Rank threads and service in rank order (to preserve bank parallelism); batch requests to prevent starvation</a:t>
            </a:r>
          </a:p>
          <a:p>
            <a:pPr lvl="1"/>
            <a:r>
              <a:rPr lang="en-US" sz="2000" dirty="0"/>
              <a:t>Takeaway: </a:t>
            </a:r>
            <a:r>
              <a:rPr lang="en-US" sz="2000" dirty="0">
                <a:solidFill>
                  <a:srgbClr val="FF0000"/>
                </a:solidFill>
              </a:rPr>
              <a:t>Preserving within-thread bank-parallelism improves performance</a:t>
            </a:r>
            <a:r>
              <a:rPr lang="en-US" sz="2000" dirty="0"/>
              <a:t>; request batching improves fairness</a:t>
            </a:r>
          </a:p>
          <a:p>
            <a:pPr lvl="1"/>
            <a:endParaRPr lang="en-US" sz="1500" dirty="0"/>
          </a:p>
          <a:p>
            <a:r>
              <a:rPr lang="en-US" dirty="0">
                <a:solidFill>
                  <a:srgbClr val="0000FF"/>
                </a:solidFill>
              </a:rPr>
              <a:t>ATLAS memory scheduler </a:t>
            </a:r>
            <a:r>
              <a:rPr lang="en-US" sz="1800" dirty="0">
                <a:solidFill>
                  <a:srgbClr val="008000"/>
                </a:solidFill>
              </a:rPr>
              <a:t>[Kim+ HPCA’10]</a:t>
            </a:r>
          </a:p>
          <a:p>
            <a:pPr lvl="1"/>
            <a:r>
              <a:rPr lang="en-US" sz="2000" dirty="0"/>
              <a:t>Idea: Prioritize threads that have attained the least service from the memory scheduler </a:t>
            </a:r>
          </a:p>
          <a:p>
            <a:pPr lvl="1"/>
            <a:r>
              <a:rPr lang="en-US" sz="2000" dirty="0"/>
              <a:t>Takeaway: </a:t>
            </a:r>
            <a:r>
              <a:rPr lang="en-US" sz="2000" dirty="0">
                <a:solidFill>
                  <a:srgbClr val="FF0000"/>
                </a:solidFill>
              </a:rPr>
              <a:t>Prioritizing “light” threads improves performance</a:t>
            </a:r>
          </a:p>
          <a:p>
            <a:pPr lvl="1"/>
            <a:endParaRPr lang="en-US" sz="1800" dirty="0"/>
          </a:p>
          <a:p>
            <a:pPr lvl="1"/>
            <a:endParaRPr lang="en-US" dirty="0"/>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37</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395406767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1124744"/>
            <a:ext cx="10058400" cy="5123656"/>
          </a:xfrm>
        </p:spPr>
        <p:txBody>
          <a:bodyPr/>
          <a:lstStyle/>
          <a:p>
            <a:r>
              <a:rPr lang="en-US" dirty="0">
                <a:solidFill>
                  <a:srgbClr val="0000FF"/>
                </a:solidFill>
              </a:rPr>
              <a:t>Thread cluster memory scheduling </a:t>
            </a:r>
            <a:r>
              <a:rPr lang="en-US" sz="1800" dirty="0">
                <a:solidFill>
                  <a:srgbClr val="008000"/>
                </a:solidFill>
              </a:rPr>
              <a:t>[Kim+ MICRO’10, Top Picks’11]</a:t>
            </a:r>
          </a:p>
          <a:p>
            <a:pPr lvl="1"/>
            <a:r>
              <a:rPr lang="en-US" sz="2000" dirty="0"/>
              <a:t>Idea: Cluster threads into two groups (latency vs. bandwidth sensitive); prioritize the latency-sensitive ones; employ a fairness policy in the bandwidth sensitive group</a:t>
            </a:r>
          </a:p>
          <a:p>
            <a:pPr lvl="1"/>
            <a:r>
              <a:rPr lang="en-US" sz="2000" dirty="0"/>
              <a:t>Takeaway: </a:t>
            </a:r>
            <a:r>
              <a:rPr lang="en-US" sz="2000" dirty="0">
                <a:solidFill>
                  <a:srgbClr val="FF0000"/>
                </a:solidFill>
              </a:rPr>
              <a:t>Heterogeneous scheduling policy that is different based on thread behavior maximizes both performance and fairness</a:t>
            </a:r>
          </a:p>
          <a:p>
            <a:pPr lvl="1"/>
            <a:endParaRPr lang="en-US" sz="2000" dirty="0">
              <a:solidFill>
                <a:srgbClr val="FF0000"/>
              </a:solidFill>
            </a:endParaRPr>
          </a:p>
          <a:p>
            <a:r>
              <a:rPr lang="en-US" dirty="0">
                <a:solidFill>
                  <a:srgbClr val="0000FF"/>
                </a:solidFill>
              </a:rPr>
              <a:t>Integrated Memory Channel Partitioning and Scheduling </a:t>
            </a:r>
            <a:r>
              <a:rPr lang="en-US" sz="1800" dirty="0">
                <a:solidFill>
                  <a:srgbClr val="008000"/>
                </a:solidFill>
              </a:rPr>
              <a:t>[</a:t>
            </a:r>
            <a:r>
              <a:rPr lang="en-US" sz="1800" dirty="0" err="1">
                <a:solidFill>
                  <a:srgbClr val="008000"/>
                </a:solidFill>
              </a:rPr>
              <a:t>Muralidhara</a:t>
            </a:r>
            <a:r>
              <a:rPr lang="en-US" sz="1800" dirty="0">
                <a:solidFill>
                  <a:srgbClr val="008000"/>
                </a:solidFill>
              </a:rPr>
              <a:t>+ MICRO’11]</a:t>
            </a:r>
          </a:p>
          <a:p>
            <a:pPr marL="695040" lvl="2" indent="-342761"/>
            <a:r>
              <a:rPr lang="en-US" dirty="0"/>
              <a:t>Idea: Only prioritize very latency-sensitive threads in the scheduler; mitigate all other applications’ interference via channel partitioning</a:t>
            </a:r>
          </a:p>
          <a:p>
            <a:pPr marL="695040" lvl="2" indent="-342761"/>
            <a:r>
              <a:rPr lang="en-US" dirty="0"/>
              <a:t>Takeaway: </a:t>
            </a:r>
            <a:r>
              <a:rPr lang="en-US" dirty="0">
                <a:solidFill>
                  <a:srgbClr val="FF0000"/>
                </a:solidFill>
              </a:rPr>
              <a:t>Intelligently combining application-aware channel partitioning and memory scheduling provides better performance than either</a:t>
            </a:r>
          </a:p>
          <a:p>
            <a:endParaRPr lang="en-US" sz="1600" dirty="0">
              <a:solidFill>
                <a:srgbClr val="008000"/>
              </a:solidFill>
            </a:endParaRPr>
          </a:p>
          <a:p>
            <a:pPr lvl="1"/>
            <a:endParaRPr lang="en-US" dirty="0">
              <a:solidFill>
                <a:srgbClr val="FF0000"/>
              </a:solidFill>
            </a:endParaRPr>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38</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140032214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1124744"/>
            <a:ext cx="10058400" cy="5123656"/>
          </a:xfrm>
        </p:spPr>
        <p:txBody>
          <a:bodyPr/>
          <a:lstStyle/>
          <a:p>
            <a:r>
              <a:rPr lang="en-US" dirty="0">
                <a:solidFill>
                  <a:srgbClr val="0000FF"/>
                </a:solidFill>
              </a:rPr>
              <a:t>Parallel application memory scheduling </a:t>
            </a:r>
            <a:r>
              <a:rPr lang="en-US" sz="1800" dirty="0">
                <a:solidFill>
                  <a:srgbClr val="008000"/>
                </a:solidFill>
              </a:rPr>
              <a:t>[Ebrahimi+ MICRO’11]</a:t>
            </a:r>
          </a:p>
          <a:p>
            <a:pPr lvl="1"/>
            <a:r>
              <a:rPr lang="en-US" sz="2000" dirty="0"/>
              <a:t>Idea: Identify and prioritize limiter threads of a multithreaded application in the memory scheduler; provide fast and fair progress to non-limiter threads</a:t>
            </a:r>
          </a:p>
          <a:p>
            <a:pPr lvl="1"/>
            <a:r>
              <a:rPr lang="en-US" sz="2000" dirty="0"/>
              <a:t>Takeaway: </a:t>
            </a:r>
            <a:r>
              <a:rPr lang="en-US" sz="2000" dirty="0">
                <a:solidFill>
                  <a:srgbClr val="FF0000"/>
                </a:solidFill>
              </a:rPr>
              <a:t>Carefully prioritizing between limiter and non-limiter threads of a parallel application improves performance</a:t>
            </a:r>
          </a:p>
          <a:p>
            <a:pPr lvl="1"/>
            <a:endParaRPr lang="en-US" sz="2000" dirty="0">
              <a:solidFill>
                <a:srgbClr val="FF0000"/>
              </a:solidFill>
            </a:endParaRPr>
          </a:p>
          <a:p>
            <a:r>
              <a:rPr lang="en-US" dirty="0">
                <a:solidFill>
                  <a:srgbClr val="0000FF"/>
                </a:solidFill>
              </a:rPr>
              <a:t>Staged memory scheduling </a:t>
            </a:r>
            <a:r>
              <a:rPr lang="en-US" sz="1800" dirty="0">
                <a:solidFill>
                  <a:srgbClr val="008000"/>
                </a:solidFill>
              </a:rPr>
              <a:t>[</a:t>
            </a:r>
            <a:r>
              <a:rPr lang="en-US" sz="1800" dirty="0" err="1">
                <a:solidFill>
                  <a:srgbClr val="008000"/>
                </a:solidFill>
              </a:rPr>
              <a:t>Ausavarungnirun</a:t>
            </a:r>
            <a:r>
              <a:rPr lang="en-US" sz="1800" dirty="0">
                <a:solidFill>
                  <a:srgbClr val="008000"/>
                </a:solidFill>
              </a:rPr>
              <a:t>+ ISCA’12]</a:t>
            </a:r>
          </a:p>
          <a:p>
            <a:pPr marL="695040" lvl="2" indent="-342761"/>
            <a:r>
              <a:rPr lang="en-US" dirty="0"/>
              <a:t>Idea: Divide the functional tasks of an application-aware memory scheduler into multiple distinct stages, where each stage is significantly simpler than a monolithic scheduler</a:t>
            </a:r>
          </a:p>
          <a:p>
            <a:pPr marL="695040" lvl="2" indent="-342761"/>
            <a:r>
              <a:rPr lang="en-US" dirty="0"/>
              <a:t>Takeaway: </a:t>
            </a:r>
            <a:r>
              <a:rPr lang="en-US" dirty="0">
                <a:solidFill>
                  <a:srgbClr val="FF0000"/>
                </a:solidFill>
              </a:rPr>
              <a:t>Staging enables the design of a scalable and relatively simpler application-aware memory scheduler that works on very large request buffers</a:t>
            </a:r>
          </a:p>
          <a:p>
            <a:endParaRPr lang="en-US" sz="1600" dirty="0">
              <a:solidFill>
                <a:srgbClr val="008000"/>
              </a:solidFill>
            </a:endParaRPr>
          </a:p>
          <a:p>
            <a:pPr lvl="1"/>
            <a:endParaRPr lang="en-US" dirty="0">
              <a:solidFill>
                <a:srgbClr val="FF0000"/>
              </a:solidFill>
            </a:endParaRPr>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39</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39403480"/>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B5E5E-5755-7C4A-A293-D74100939200}"/>
              </a:ext>
            </a:extLst>
          </p:cNvPr>
          <p:cNvSpPr>
            <a:spLocks noGrp="1"/>
          </p:cNvSpPr>
          <p:nvPr>
            <p:ph type="title"/>
          </p:nvPr>
        </p:nvSpPr>
        <p:spPr/>
        <p:txBody>
          <a:bodyPr/>
          <a:lstStyle/>
          <a:p>
            <a:r>
              <a:rPr lang="en-US" b="1" dirty="0"/>
              <a:t>Key Takeaways</a:t>
            </a:r>
          </a:p>
        </p:txBody>
      </p:sp>
      <p:sp>
        <p:nvSpPr>
          <p:cNvPr id="3" name="Content Placeholder 2">
            <a:extLst>
              <a:ext uri="{FF2B5EF4-FFF2-40B4-BE49-F238E27FC236}">
                <a16:creationId xmlns:a16="http://schemas.microsoft.com/office/drawing/2014/main" id="{D906B347-31D2-7043-A993-CD2F312DA9D0}"/>
              </a:ext>
            </a:extLst>
          </p:cNvPr>
          <p:cNvSpPr>
            <a:spLocks noGrp="1"/>
          </p:cNvSpPr>
          <p:nvPr>
            <p:ph idx="1"/>
          </p:nvPr>
        </p:nvSpPr>
        <p:spPr/>
        <p:txBody>
          <a:bodyPr/>
          <a:lstStyle/>
          <a:p>
            <a:pPr>
              <a:lnSpc>
                <a:spcPct val="150000"/>
              </a:lnSpc>
            </a:pPr>
            <a:r>
              <a:rPr lang="en-US" dirty="0"/>
              <a:t>This P&amp;S is aimed at improving your</a:t>
            </a:r>
          </a:p>
          <a:p>
            <a:pPr lvl="1">
              <a:lnSpc>
                <a:spcPct val="150000"/>
              </a:lnSpc>
            </a:pPr>
            <a:r>
              <a:rPr lang="en-US" dirty="0">
                <a:solidFill>
                  <a:srgbClr val="0432FF"/>
                </a:solidFill>
              </a:rPr>
              <a:t>Knowledge </a:t>
            </a:r>
            <a:r>
              <a:rPr lang="en-US" dirty="0"/>
              <a:t>in Computer Architecture and Memory Systems</a:t>
            </a:r>
          </a:p>
          <a:p>
            <a:pPr lvl="1">
              <a:lnSpc>
                <a:spcPct val="150000"/>
              </a:lnSpc>
            </a:pPr>
            <a:r>
              <a:rPr lang="en-US" dirty="0">
                <a:solidFill>
                  <a:srgbClr val="0432FF"/>
                </a:solidFill>
              </a:rPr>
              <a:t>Technical skills </a:t>
            </a:r>
            <a:r>
              <a:rPr lang="en-US" dirty="0"/>
              <a:t>in simulating memory systems</a:t>
            </a:r>
          </a:p>
          <a:p>
            <a:pPr lvl="1">
              <a:lnSpc>
                <a:spcPct val="150000"/>
              </a:lnSpc>
            </a:pPr>
            <a:r>
              <a:rPr lang="en-US" dirty="0">
                <a:solidFill>
                  <a:srgbClr val="0432FF"/>
                </a:solidFill>
              </a:rPr>
              <a:t>Critical thinking and analysis</a:t>
            </a:r>
          </a:p>
          <a:p>
            <a:pPr lvl="1">
              <a:lnSpc>
                <a:spcPct val="150000"/>
              </a:lnSpc>
            </a:pPr>
            <a:r>
              <a:rPr lang="en-US" dirty="0">
                <a:solidFill>
                  <a:srgbClr val="0432FF"/>
                </a:solidFill>
              </a:rPr>
              <a:t>Interaction </a:t>
            </a:r>
            <a:r>
              <a:rPr lang="en-US" dirty="0"/>
              <a:t>with a nice group of researchers</a:t>
            </a:r>
          </a:p>
          <a:p>
            <a:pPr lvl="1">
              <a:lnSpc>
                <a:spcPct val="150000"/>
              </a:lnSpc>
            </a:pPr>
            <a:r>
              <a:rPr lang="en-US" dirty="0"/>
              <a:t>Familiarity with key </a:t>
            </a:r>
            <a:r>
              <a:rPr lang="en-US" dirty="0">
                <a:solidFill>
                  <a:srgbClr val="0432FF"/>
                </a:solidFill>
              </a:rPr>
              <a:t>research directions</a:t>
            </a:r>
          </a:p>
          <a:p>
            <a:pPr lvl="1">
              <a:lnSpc>
                <a:spcPct val="150000"/>
              </a:lnSpc>
            </a:pPr>
            <a:r>
              <a:rPr lang="en-US" dirty="0">
                <a:solidFill>
                  <a:srgbClr val="0432FF"/>
                </a:solidFill>
              </a:rPr>
              <a:t>Technical presentation </a:t>
            </a:r>
            <a:r>
              <a:rPr lang="en-US" dirty="0"/>
              <a:t>of your project</a:t>
            </a:r>
          </a:p>
        </p:txBody>
      </p:sp>
      <p:sp>
        <p:nvSpPr>
          <p:cNvPr id="4" name="Slide Number Placeholder 3">
            <a:extLst>
              <a:ext uri="{FF2B5EF4-FFF2-40B4-BE49-F238E27FC236}">
                <a16:creationId xmlns:a16="http://schemas.microsoft.com/office/drawing/2014/main" id="{B77652AC-6D2C-6A4B-BDDE-39FE38DC9691}"/>
              </a:ext>
            </a:extLst>
          </p:cNvPr>
          <p:cNvSpPr>
            <a:spLocks noGrp="1"/>
          </p:cNvSpPr>
          <p:nvPr>
            <p:ph type="sldNum" sz="quarter" idx="11"/>
          </p:nvPr>
        </p:nvSpPr>
        <p:spPr/>
        <p:txBody>
          <a:bodyPr/>
          <a:lstStyle/>
          <a:p>
            <a:pPr>
              <a:defRPr/>
            </a:pPr>
            <a:fld id="{8DE33320-76E4-0249-8CA9-3902D97168FA}" type="slidenum">
              <a:rPr lang="en-US" altLang="en-US" smtClean="0"/>
              <a:pPr>
                <a:defRPr/>
              </a:pPr>
              <a:t>4</a:t>
            </a:fld>
            <a:endParaRPr lang="en-US" altLang="en-US"/>
          </a:p>
        </p:txBody>
      </p:sp>
    </p:spTree>
    <p:extLst>
      <p:ext uri="{BB962C8B-B14F-4D97-AF65-F5344CB8AC3E}">
        <p14:creationId xmlns:p14="http://schemas.microsoft.com/office/powerpoint/2010/main" val="29648272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1196752"/>
            <a:ext cx="10058400" cy="5051648"/>
          </a:xfrm>
        </p:spPr>
        <p:txBody>
          <a:bodyPr/>
          <a:lstStyle/>
          <a:p>
            <a:r>
              <a:rPr lang="en-US" dirty="0">
                <a:solidFill>
                  <a:srgbClr val="0000FF"/>
                </a:solidFill>
              </a:rPr>
              <a:t>MISE: Memory Slowdown Model </a:t>
            </a:r>
            <a:r>
              <a:rPr lang="en-US" sz="1800" dirty="0">
                <a:solidFill>
                  <a:srgbClr val="008000"/>
                </a:solidFill>
              </a:rPr>
              <a:t>[Subramanian+ HPCA’13]</a:t>
            </a:r>
          </a:p>
          <a:p>
            <a:pPr marL="695040" lvl="2" indent="-342761"/>
            <a:r>
              <a:rPr lang="en-US" dirty="0"/>
              <a:t>Idea: Estimate the performance of a thread by estimating its change in memory request service rate when run alone vs. shared </a:t>
            </a:r>
            <a:r>
              <a:rPr lang="en-US" dirty="0">
                <a:sym typeface="Wingdings"/>
              </a:rPr>
              <a:t> use this simple model to estimate slowdown to design a scheduling policy that provides predictable performance or fairness</a:t>
            </a:r>
            <a:endParaRPr lang="en-US" dirty="0"/>
          </a:p>
          <a:p>
            <a:pPr marL="695040" lvl="2" indent="-342761"/>
            <a:r>
              <a:rPr lang="en-US" dirty="0"/>
              <a:t>Takeaway: </a:t>
            </a:r>
            <a:r>
              <a:rPr lang="en-US" dirty="0">
                <a:solidFill>
                  <a:srgbClr val="FF0000"/>
                </a:solidFill>
              </a:rPr>
              <a:t>Request service rate of a thread is a good proxy for its performance; alone request service rate can be estimated by giving high priority to the thread in memory scheduling for a while</a:t>
            </a:r>
          </a:p>
          <a:p>
            <a:pPr marL="0" indent="0">
              <a:buNone/>
            </a:pPr>
            <a:endParaRPr lang="en-US" dirty="0">
              <a:solidFill>
                <a:srgbClr val="0000FF"/>
              </a:solidFill>
            </a:endParaRPr>
          </a:p>
          <a:p>
            <a:r>
              <a:rPr lang="en-US" dirty="0">
                <a:solidFill>
                  <a:srgbClr val="0000FF"/>
                </a:solidFill>
              </a:rPr>
              <a:t>ASM: Application Slowdown Model </a:t>
            </a:r>
            <a:r>
              <a:rPr lang="en-US" sz="2000" dirty="0">
                <a:solidFill>
                  <a:srgbClr val="008000"/>
                </a:solidFill>
              </a:rPr>
              <a:t>[Subramanian+ MICRO’15]</a:t>
            </a:r>
          </a:p>
          <a:p>
            <a:pPr lvl="1"/>
            <a:r>
              <a:rPr lang="en-US" sz="2000" dirty="0"/>
              <a:t>Idea: Extend MISE to take into account </a:t>
            </a:r>
            <a:r>
              <a:rPr lang="en-US" sz="2000" dirty="0" err="1"/>
              <a:t>cache+memory</a:t>
            </a:r>
            <a:r>
              <a:rPr lang="en-US" sz="2000" dirty="0"/>
              <a:t> interference</a:t>
            </a:r>
          </a:p>
          <a:p>
            <a:pPr lvl="1"/>
            <a:r>
              <a:rPr lang="en-US" sz="2000" dirty="0"/>
              <a:t>Takeaway: </a:t>
            </a:r>
            <a:r>
              <a:rPr lang="en-US" sz="2000" dirty="0">
                <a:solidFill>
                  <a:srgbClr val="FF0000"/>
                </a:solidFill>
              </a:rPr>
              <a:t>Cache access rate of an application can be estimated accurately and is a good proxy for application performance</a:t>
            </a:r>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40</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187337416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980728"/>
            <a:ext cx="10363200" cy="5051648"/>
          </a:xfrm>
        </p:spPr>
        <p:txBody>
          <a:bodyPr/>
          <a:lstStyle/>
          <a:p>
            <a:r>
              <a:rPr lang="en-US" dirty="0">
                <a:solidFill>
                  <a:srgbClr val="0000FF"/>
                </a:solidFill>
              </a:rPr>
              <a:t>BLISS: Blacklisting Memory Scheduler </a:t>
            </a:r>
            <a:r>
              <a:rPr lang="en-US" sz="1800" dirty="0">
                <a:solidFill>
                  <a:srgbClr val="008000"/>
                </a:solidFill>
              </a:rPr>
              <a:t>[Subramanian+ ICCD’14, TPDS’16]</a:t>
            </a:r>
          </a:p>
          <a:p>
            <a:pPr lvl="1"/>
            <a:r>
              <a:rPr lang="en-US" sz="2000" dirty="0"/>
              <a:t>Idea: Deprioritize (i.e., blacklist) a thread that has consecutively serviced a large number of requests</a:t>
            </a:r>
          </a:p>
          <a:p>
            <a:pPr lvl="1"/>
            <a:r>
              <a:rPr lang="en-US" sz="2000" dirty="0"/>
              <a:t>Takeaway: </a:t>
            </a:r>
            <a:r>
              <a:rPr lang="en-US" sz="2000" dirty="0">
                <a:solidFill>
                  <a:srgbClr val="FF0000"/>
                </a:solidFill>
              </a:rPr>
              <a:t>Blacklisting greatly reduces interference enables the scheduler to be simple without requiring full thread ranking</a:t>
            </a:r>
          </a:p>
          <a:p>
            <a:pPr lvl="1"/>
            <a:endParaRPr lang="en-US" sz="2000" dirty="0">
              <a:solidFill>
                <a:srgbClr val="FF0000"/>
              </a:solidFill>
            </a:endParaRPr>
          </a:p>
          <a:p>
            <a:pPr lvl="0">
              <a:buClr>
                <a:srgbClr val="CC9900"/>
              </a:buClr>
            </a:pPr>
            <a:r>
              <a:rPr lang="en-US" dirty="0">
                <a:solidFill>
                  <a:srgbClr val="0000FF"/>
                </a:solidFill>
              </a:rPr>
              <a:t>DASH: Deadline-Aware Memory Scheduler </a:t>
            </a:r>
            <a:r>
              <a:rPr lang="en-US" sz="1800" dirty="0">
                <a:solidFill>
                  <a:srgbClr val="008000"/>
                </a:solidFill>
              </a:rPr>
              <a:t>[</a:t>
            </a:r>
            <a:r>
              <a:rPr lang="en-US" sz="1800" dirty="0" err="1">
                <a:solidFill>
                  <a:srgbClr val="008000"/>
                </a:solidFill>
              </a:rPr>
              <a:t>Usui</a:t>
            </a:r>
            <a:r>
              <a:rPr lang="en-US" sz="1800" dirty="0">
                <a:solidFill>
                  <a:srgbClr val="008000"/>
                </a:solidFill>
              </a:rPr>
              <a:t>+ TACO’16]</a:t>
            </a:r>
          </a:p>
          <a:p>
            <a:pPr lvl="1">
              <a:buClr>
                <a:srgbClr val="CC9900"/>
              </a:buClr>
            </a:pPr>
            <a:r>
              <a:rPr lang="en-US" sz="2000" dirty="0"/>
              <a:t>Idea: Balance prioritization between CPUs, GPUs and Hardware Accelerators (HWA) by keeping HWA progress in check vs. deadlines such that HWAs do not hog performance and appropriately distinguishing between latency-sensitive vs. bandwidth-sensitive CPU workloads</a:t>
            </a:r>
          </a:p>
          <a:p>
            <a:pPr lvl="1">
              <a:buClr>
                <a:srgbClr val="CC9900"/>
              </a:buClr>
            </a:pPr>
            <a:r>
              <a:rPr lang="en-US" sz="2000" dirty="0"/>
              <a:t>Takeaway: </a:t>
            </a:r>
            <a:r>
              <a:rPr lang="en-US" sz="2000" dirty="0">
                <a:solidFill>
                  <a:srgbClr val="FF0000"/>
                </a:solidFill>
              </a:rPr>
              <a:t>Proper control of HWA progress and application-aware CPU prioritization leads to better system performance while meeting HWA deadlines</a:t>
            </a:r>
          </a:p>
          <a:p>
            <a:endParaRPr lang="en-US" dirty="0">
              <a:solidFill>
                <a:srgbClr val="0000FF"/>
              </a:solidFill>
            </a:endParaRPr>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41</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1072606119"/>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1124744"/>
            <a:ext cx="10058400" cy="5123656"/>
          </a:xfrm>
        </p:spPr>
        <p:txBody>
          <a:bodyPr/>
          <a:lstStyle/>
          <a:p>
            <a:r>
              <a:rPr lang="en-US" dirty="0">
                <a:solidFill>
                  <a:srgbClr val="0000FF"/>
                </a:solidFill>
              </a:rPr>
              <a:t>Prefetch-aware shared resource management </a:t>
            </a:r>
            <a:r>
              <a:rPr lang="en-US" sz="1800" dirty="0">
                <a:solidFill>
                  <a:srgbClr val="008000"/>
                </a:solidFill>
              </a:rPr>
              <a:t>[Ebrahimi+ ISCA’11] [Ebrahimi+ MICRO’09] [Ebrahimi+ HPCA’09] [Lee+ MICRO’08’09]</a:t>
            </a:r>
          </a:p>
          <a:p>
            <a:pPr lvl="1"/>
            <a:r>
              <a:rPr lang="en-US" sz="2000" dirty="0"/>
              <a:t>Idea: Prioritize prefetches depending on how they affect system performance; even accurate prefetches can degrade performance of the system </a:t>
            </a:r>
          </a:p>
          <a:p>
            <a:pPr lvl="1"/>
            <a:r>
              <a:rPr lang="en-US" sz="2000" dirty="0"/>
              <a:t>Takeaway: </a:t>
            </a:r>
            <a:r>
              <a:rPr lang="en-US" sz="2000" dirty="0">
                <a:solidFill>
                  <a:srgbClr val="FF0000"/>
                </a:solidFill>
              </a:rPr>
              <a:t>Carefully controlling and prioritizing prefetch requests improves performance and fairness</a:t>
            </a:r>
          </a:p>
          <a:p>
            <a:pPr lvl="1"/>
            <a:endParaRPr lang="en-US" sz="2000" dirty="0">
              <a:solidFill>
                <a:srgbClr val="FF0000"/>
              </a:solidFill>
            </a:endParaRPr>
          </a:p>
          <a:p>
            <a:pPr>
              <a:buClr>
                <a:srgbClr val="CC9900"/>
              </a:buClr>
            </a:pPr>
            <a:r>
              <a:rPr lang="en-US" dirty="0">
                <a:solidFill>
                  <a:srgbClr val="0000FF"/>
                </a:solidFill>
              </a:rPr>
              <a:t>DRAM-Aware last-level cache policies and write scheduling </a:t>
            </a:r>
            <a:r>
              <a:rPr lang="en-US" sz="1800" dirty="0">
                <a:solidFill>
                  <a:srgbClr val="008000"/>
                </a:solidFill>
              </a:rPr>
              <a:t>[Lee+ HPS Tech Report’10] [Seshadri+ ISCA’14]</a:t>
            </a:r>
          </a:p>
          <a:p>
            <a:pPr lvl="1"/>
            <a:r>
              <a:rPr lang="en-US" sz="2000" dirty="0"/>
              <a:t>Idea: Design cache eviction and replacement policies such that they proactively exploit the state of the memory controller and DRAM (e.g., proactively evict data from the cache that hit in open rows)</a:t>
            </a:r>
          </a:p>
          <a:p>
            <a:pPr lvl="1"/>
            <a:r>
              <a:rPr lang="en-US" sz="2000" dirty="0"/>
              <a:t>Takeaway: </a:t>
            </a:r>
            <a:r>
              <a:rPr lang="en-US" sz="2000" dirty="0">
                <a:solidFill>
                  <a:srgbClr val="FF0000"/>
                </a:solidFill>
              </a:rPr>
              <a:t>Coordination of last-level cache and DRAM policies improves performance and fairness; writes should not be ignored</a:t>
            </a:r>
          </a:p>
          <a:p>
            <a:pPr lvl="0">
              <a:buClr>
                <a:srgbClr val="CC9900"/>
              </a:buClr>
            </a:pPr>
            <a:endParaRPr lang="en-US" sz="1800" dirty="0">
              <a:solidFill>
                <a:srgbClr val="008000"/>
              </a:solidFill>
            </a:endParaRPr>
          </a:p>
          <a:p>
            <a:endParaRPr lang="en-US" dirty="0">
              <a:solidFill>
                <a:srgbClr val="FF0000"/>
              </a:solidFill>
            </a:endParaRPr>
          </a:p>
          <a:p>
            <a:pPr lvl="1"/>
            <a:endParaRPr lang="en-US" sz="2000" dirty="0">
              <a:solidFill>
                <a:srgbClr val="FF0000"/>
              </a:solidFill>
            </a:endParaRPr>
          </a:p>
          <a:p>
            <a:pPr marL="0" indent="0">
              <a:buNone/>
            </a:pPr>
            <a:endParaRPr lang="en-US" sz="1600" dirty="0">
              <a:solidFill>
                <a:srgbClr val="008000"/>
              </a:solidFill>
            </a:endParaRPr>
          </a:p>
          <a:p>
            <a:pPr lvl="1"/>
            <a:endParaRPr lang="en-US" dirty="0">
              <a:solidFill>
                <a:srgbClr val="FF0000"/>
              </a:solidFill>
            </a:endParaRPr>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42</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4121201512"/>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1"/>
            <a:ext cx="10363200" cy="1066800"/>
          </a:xfrm>
        </p:spPr>
        <p:txBody>
          <a:bodyPr/>
          <a:lstStyle/>
          <a:p>
            <a:r>
              <a:rPr lang="en-US" b="1" dirty="0"/>
              <a:t>QoS-Aware Memory Scheduling: Evolution</a:t>
            </a:r>
          </a:p>
        </p:txBody>
      </p:sp>
      <p:sp>
        <p:nvSpPr>
          <p:cNvPr id="3" name="Content Placeholder 2"/>
          <p:cNvSpPr>
            <a:spLocks noGrp="1"/>
          </p:cNvSpPr>
          <p:nvPr>
            <p:ph idx="1"/>
          </p:nvPr>
        </p:nvSpPr>
        <p:spPr>
          <a:xfrm>
            <a:off x="304800" y="908720"/>
            <a:ext cx="10058400" cy="5123656"/>
          </a:xfrm>
        </p:spPr>
        <p:txBody>
          <a:bodyPr/>
          <a:lstStyle/>
          <a:p>
            <a:r>
              <a:rPr lang="en-US" dirty="0">
                <a:solidFill>
                  <a:srgbClr val="0000FF"/>
                </a:solidFill>
              </a:rPr>
              <a:t>FIRM: Memory Scheduling for NVM </a:t>
            </a:r>
            <a:r>
              <a:rPr lang="en-US" sz="1800" dirty="0">
                <a:solidFill>
                  <a:srgbClr val="008000"/>
                </a:solidFill>
              </a:rPr>
              <a:t>[Zhao+ MICRO’14]</a:t>
            </a:r>
          </a:p>
          <a:p>
            <a:pPr lvl="1"/>
            <a:r>
              <a:rPr lang="en-US" sz="2000" dirty="0"/>
              <a:t>Idea: Carefully handle write-read prioritization with coarse-grained batching and application-aware scheduling </a:t>
            </a:r>
          </a:p>
          <a:p>
            <a:pPr lvl="1"/>
            <a:r>
              <a:rPr lang="en-US" sz="2000" dirty="0"/>
              <a:t>Takeaway: </a:t>
            </a:r>
            <a:r>
              <a:rPr lang="en-US" sz="2000" dirty="0">
                <a:solidFill>
                  <a:srgbClr val="FF0000"/>
                </a:solidFill>
              </a:rPr>
              <a:t>Carefully controlling and prioritizing write requests improves performance and fairness; write requests are especially critical in NVMs </a:t>
            </a:r>
          </a:p>
          <a:p>
            <a:pPr lvl="1"/>
            <a:endParaRPr lang="en-US" sz="2000" dirty="0">
              <a:solidFill>
                <a:srgbClr val="FF0000"/>
              </a:solidFill>
            </a:endParaRPr>
          </a:p>
          <a:p>
            <a:r>
              <a:rPr lang="en-US" dirty="0">
                <a:solidFill>
                  <a:srgbClr val="0000FF"/>
                </a:solidFill>
              </a:rPr>
              <a:t>Criticality-Aware Memory Scheduling for GPUs </a:t>
            </a:r>
            <a:r>
              <a:rPr lang="en-US" sz="1800" dirty="0">
                <a:solidFill>
                  <a:srgbClr val="008000"/>
                </a:solidFill>
              </a:rPr>
              <a:t>[Jog+ SIGMETRICS’16]</a:t>
            </a:r>
          </a:p>
          <a:p>
            <a:pPr lvl="1"/>
            <a:r>
              <a:rPr lang="en-US" sz="2000" dirty="0"/>
              <a:t>Idea: Prioritize latency-critical cores’ requests in a GPU system</a:t>
            </a:r>
          </a:p>
          <a:p>
            <a:pPr lvl="1"/>
            <a:r>
              <a:rPr lang="en-US" sz="2000" dirty="0"/>
              <a:t>Takeaway: </a:t>
            </a:r>
            <a:r>
              <a:rPr lang="en-US" sz="2000" dirty="0">
                <a:solidFill>
                  <a:srgbClr val="FF0000"/>
                </a:solidFill>
              </a:rPr>
              <a:t>Need to carefully balance locality and criticality to make sure performance improves by taking advantage of both</a:t>
            </a:r>
          </a:p>
          <a:p>
            <a:endParaRPr lang="en-US" sz="2200" dirty="0">
              <a:solidFill>
                <a:srgbClr val="FF0000"/>
              </a:solidFill>
            </a:endParaRPr>
          </a:p>
          <a:p>
            <a:pPr lvl="0">
              <a:buClr>
                <a:srgbClr val="CC9900"/>
              </a:buClr>
            </a:pPr>
            <a:r>
              <a:rPr lang="en-US" dirty="0">
                <a:solidFill>
                  <a:srgbClr val="0000FF"/>
                </a:solidFill>
              </a:rPr>
              <a:t>Worst-case Execution Time Based Memory Scheduling for Real-Time Systems </a:t>
            </a:r>
            <a:r>
              <a:rPr lang="en-US" sz="1800" dirty="0">
                <a:solidFill>
                  <a:srgbClr val="008000"/>
                </a:solidFill>
              </a:rPr>
              <a:t>[Kim+ RTAS’14, JRTS’16]</a:t>
            </a:r>
          </a:p>
          <a:p>
            <a:endParaRPr lang="en-US" sz="2200" dirty="0">
              <a:solidFill>
                <a:srgbClr val="FF0000"/>
              </a:solidFill>
            </a:endParaRPr>
          </a:p>
          <a:p>
            <a:pPr lvl="1"/>
            <a:endParaRPr lang="en-US" sz="2000" dirty="0">
              <a:solidFill>
                <a:srgbClr val="FF0000"/>
              </a:solidFill>
            </a:endParaRPr>
          </a:p>
          <a:p>
            <a:pPr lvl="0">
              <a:buClr>
                <a:srgbClr val="CC9900"/>
              </a:buClr>
            </a:pPr>
            <a:endParaRPr lang="en-US" sz="1800" dirty="0">
              <a:solidFill>
                <a:srgbClr val="008000"/>
              </a:solidFill>
            </a:endParaRPr>
          </a:p>
          <a:p>
            <a:endParaRPr lang="en-US" dirty="0">
              <a:solidFill>
                <a:srgbClr val="FF0000"/>
              </a:solidFill>
            </a:endParaRPr>
          </a:p>
          <a:p>
            <a:pPr lvl="1"/>
            <a:endParaRPr lang="en-US" sz="2000" dirty="0">
              <a:solidFill>
                <a:srgbClr val="FF0000"/>
              </a:solidFill>
            </a:endParaRPr>
          </a:p>
          <a:p>
            <a:pPr marL="0" indent="0">
              <a:buNone/>
            </a:pPr>
            <a:endParaRPr lang="en-US" sz="1600" dirty="0">
              <a:solidFill>
                <a:srgbClr val="008000"/>
              </a:solidFill>
            </a:endParaRPr>
          </a:p>
          <a:p>
            <a:pPr lvl="1"/>
            <a:endParaRPr lang="en-US" dirty="0">
              <a:solidFill>
                <a:srgbClr val="FF0000"/>
              </a:solidFill>
            </a:endParaRPr>
          </a:p>
          <a:p>
            <a:endParaRPr lang="en-US" dirty="0"/>
          </a:p>
        </p:txBody>
      </p:sp>
      <p:sp>
        <p:nvSpPr>
          <p:cNvPr id="4" name="Slide Number Placeholder 3"/>
          <p:cNvSpPr>
            <a:spLocks noGrp="1"/>
          </p:cNvSpPr>
          <p:nvPr>
            <p:ph type="sldNum" sz="quarter" idx="11"/>
          </p:nvPr>
        </p:nvSpPr>
        <p:spPr/>
        <p:txBody>
          <a:bodyPr/>
          <a:lstStyle/>
          <a:p>
            <a:pPr eaLnBrk="0" hangingPunct="0">
              <a:defRPr/>
            </a:pPr>
            <a:fld id="{323594FA-E141-4234-AE05-360401972BE7}" type="slidenum">
              <a:rPr lang="en-US" altLang="en-US">
                <a:latin typeface="Garamond" pitchFamily="18" charset="0"/>
                <a:ea typeface="ＭＳ Ｐゴシック" charset="-128"/>
              </a:rPr>
              <a:pPr eaLnBrk="0" hangingPunct="0">
                <a:defRPr/>
              </a:pPr>
              <a:t>43</a:t>
            </a:fld>
            <a:endParaRPr lang="en-US" altLang="en-US">
              <a:latin typeface="Garamond" pitchFamily="18" charset="0"/>
              <a:ea typeface="ＭＳ Ｐゴシック" charset="-128"/>
            </a:endParaRPr>
          </a:p>
        </p:txBody>
      </p:sp>
    </p:spTree>
    <p:extLst>
      <p:ext uri="{BB962C8B-B14F-4D97-AF65-F5344CB8AC3E}">
        <p14:creationId xmlns:p14="http://schemas.microsoft.com/office/powerpoint/2010/main" val="82902054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1"/>
          <p:cNvSpPr>
            <a:spLocks noGrp="1"/>
          </p:cNvSpPr>
          <p:nvPr>
            <p:ph type="title"/>
          </p:nvPr>
        </p:nvSpPr>
        <p:spPr>
          <a:xfrm>
            <a:off x="304800" y="152400"/>
            <a:ext cx="10363200" cy="1066800"/>
          </a:xfrm>
        </p:spPr>
        <p:txBody>
          <a:bodyPr/>
          <a:lstStyle/>
          <a:p>
            <a:r>
              <a:rPr lang="en-US" sz="3800" b="1" dirty="0">
                <a:latin typeface="Garamond" charset="0"/>
              </a:rPr>
              <a:t>Self-Optimizing DRAM Controllers</a:t>
            </a:r>
          </a:p>
        </p:txBody>
      </p:sp>
      <p:sp>
        <p:nvSpPr>
          <p:cNvPr id="215042" name="Content Placeholder 2"/>
          <p:cNvSpPr>
            <a:spLocks noGrp="1"/>
          </p:cNvSpPr>
          <p:nvPr>
            <p:ph idx="1"/>
          </p:nvPr>
        </p:nvSpPr>
        <p:spPr>
          <a:xfrm>
            <a:off x="304800" y="996950"/>
            <a:ext cx="11506200" cy="5194300"/>
          </a:xfrm>
        </p:spPr>
        <p:txBody>
          <a:bodyPr/>
          <a:lstStyle/>
          <a:p>
            <a:r>
              <a:rPr lang="en-US" sz="1800" dirty="0" err="1">
                <a:latin typeface="Tahoma" charset="0"/>
              </a:rPr>
              <a:t>Engin</a:t>
            </a:r>
            <a:r>
              <a:rPr lang="en-US" sz="1800" dirty="0">
                <a:latin typeface="Tahoma" charset="0"/>
              </a:rPr>
              <a:t> </a:t>
            </a:r>
            <a:r>
              <a:rPr lang="en-US" sz="1800" dirty="0" err="1">
                <a:latin typeface="Tahoma" charset="0"/>
              </a:rPr>
              <a:t>Ipek</a:t>
            </a:r>
            <a:r>
              <a:rPr lang="en-US" sz="1800" dirty="0">
                <a:latin typeface="Tahoma" charset="0"/>
              </a:rPr>
              <a:t>, Onur Mutlu, José F. </a:t>
            </a:r>
            <a:r>
              <a:rPr lang="en-US" sz="1800" dirty="0" err="1">
                <a:latin typeface="Tahoma" charset="0"/>
              </a:rPr>
              <a:t>Martínez</a:t>
            </a:r>
            <a:r>
              <a:rPr lang="en-US" sz="1800" dirty="0">
                <a:latin typeface="Tahoma" charset="0"/>
              </a:rPr>
              <a:t>, and Rich </a:t>
            </a:r>
            <a:r>
              <a:rPr lang="en-US" sz="1800" dirty="0" err="1">
                <a:latin typeface="Tahoma" charset="0"/>
              </a:rPr>
              <a:t>Caruana</a:t>
            </a:r>
            <a:r>
              <a:rPr lang="en-US" sz="1800" dirty="0">
                <a:latin typeface="Tahoma" charset="0"/>
              </a:rPr>
              <a:t>, </a:t>
            </a:r>
            <a:br>
              <a:rPr lang="en-US" sz="1800" dirty="0">
                <a:latin typeface="Tahoma" charset="0"/>
              </a:rPr>
            </a:br>
            <a:r>
              <a:rPr lang="en-US" sz="1800" b="1" dirty="0">
                <a:solidFill>
                  <a:srgbClr val="0000FF"/>
                </a:solidFill>
                <a:latin typeface="Tahoma" charset="0"/>
                <a:hlinkClick r:id="rId2">
                  <a:extLst>
                    <a:ext uri="{A12FA001-AC4F-418D-AE19-62706E023703}">
                      <ahyp:hlinkClr xmlns:ahyp="http://schemas.microsoft.com/office/drawing/2018/hyperlinkcolor" val="tx"/>
                    </a:ext>
                  </a:extLst>
                </a:hlinkClick>
              </a:rPr>
              <a:t>"Self Optimizing Memory Controllers: A Reinforcement Learning Approach"</a:t>
            </a:r>
            <a:br>
              <a:rPr lang="en-US" sz="1800" dirty="0">
                <a:latin typeface="Tahoma" charset="0"/>
              </a:rPr>
            </a:br>
            <a:r>
              <a:rPr lang="en-US" sz="1800" i="1" dirty="0">
                <a:latin typeface="Tahoma" charset="0"/>
              </a:rPr>
              <a:t>Proceedings of the </a:t>
            </a:r>
            <a:r>
              <a:rPr lang="en-US" sz="1800" i="1" dirty="0">
                <a:latin typeface="Tahoma" charset="0"/>
                <a:hlinkClick r:id="rId3"/>
              </a:rPr>
              <a:t>35th International Symposium on Computer Architecture</a:t>
            </a:r>
            <a:r>
              <a:rPr lang="en-US" sz="1800" i="1" dirty="0">
                <a:latin typeface="Tahoma" charset="0"/>
              </a:rPr>
              <a:t> (</a:t>
            </a:r>
            <a:r>
              <a:rPr lang="en-US" sz="1800" b="1" i="1" dirty="0">
                <a:latin typeface="Tahoma" charset="0"/>
              </a:rPr>
              <a:t>ISCA</a:t>
            </a:r>
            <a:r>
              <a:rPr lang="en-US" sz="1800" i="1" dirty="0">
                <a:latin typeface="Tahoma" charset="0"/>
              </a:rPr>
              <a:t>)</a:t>
            </a:r>
            <a:r>
              <a:rPr lang="en-US" sz="1800" dirty="0">
                <a:latin typeface="Tahoma" charset="0"/>
              </a:rPr>
              <a:t>, pages 39-50, Beijing, China, June 2008.</a:t>
            </a:r>
          </a:p>
          <a:p>
            <a:endParaRPr lang="en-US" sz="1800" dirty="0">
              <a:latin typeface="Tahoma" charset="0"/>
            </a:endParaRPr>
          </a:p>
          <a:p>
            <a:endParaRPr lang="en-US" dirty="0">
              <a:latin typeface="Tahoma" charset="0"/>
            </a:endParaRPr>
          </a:p>
        </p:txBody>
      </p:sp>
      <p:sp>
        <p:nvSpPr>
          <p:cNvPr id="215043" name="Slide Number Placeholder 3"/>
          <p:cNvSpPr>
            <a:spLocks noGrp="1"/>
          </p:cNvSpPr>
          <p:nvPr>
            <p:ph type="sldNum" sz="quarter" idx="1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fld id="{91B46712-CDE9-5243-80CB-07DD7A074F23}" type="slidenum">
              <a:rPr lang="en-US" sz="1600">
                <a:solidFill>
                  <a:srgbClr val="000000"/>
                </a:solidFill>
                <a:latin typeface="Garamond" charset="0"/>
                <a:cs typeface="Arial" charset="0"/>
              </a:rPr>
              <a:pPr eaLnBrk="1" hangingPunct="1">
                <a:defRPr/>
              </a:pPr>
              <a:t>44</a:t>
            </a:fld>
            <a:endParaRPr lang="en-US" sz="1600">
              <a:solidFill>
                <a:srgbClr val="000000"/>
              </a:solidFill>
              <a:latin typeface="Garamond" charset="0"/>
              <a:cs typeface="Arial" charset="0"/>
            </a:endParaRPr>
          </a:p>
        </p:txBody>
      </p:sp>
      <p:pic>
        <p:nvPicPr>
          <p:cNvPr id="2" name="Picture 1"/>
          <p:cNvPicPr>
            <a:picLocks noChangeAspect="1"/>
          </p:cNvPicPr>
          <p:nvPr/>
        </p:nvPicPr>
        <p:blipFill>
          <a:blip r:embed="rId4"/>
          <a:stretch>
            <a:fillRect/>
          </a:stretch>
        </p:blipFill>
        <p:spPr>
          <a:xfrm>
            <a:off x="611603" y="3054349"/>
            <a:ext cx="10892593" cy="2133601"/>
          </a:xfrm>
          <a:prstGeom prst="rect">
            <a:avLst/>
          </a:prstGeom>
        </p:spPr>
      </p:pic>
    </p:spTree>
    <p:extLst>
      <p:ext uri="{BB962C8B-B14F-4D97-AF65-F5344CB8AC3E}">
        <p14:creationId xmlns:p14="http://schemas.microsoft.com/office/powerpoint/2010/main" val="408178155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2209800" y="4038600"/>
            <a:ext cx="7848600" cy="2286000"/>
          </a:xfrm>
        </p:spPr>
        <p:txBody>
          <a:bodyPr/>
          <a:lstStyle/>
          <a:p>
            <a:pPr eaLnBrk="1" hangingPunct="1"/>
            <a:r>
              <a:rPr lang="en-US" altLang="en-US" sz="2800" dirty="0">
                <a:solidFill>
                  <a:srgbClr val="003399"/>
                </a:solidFill>
                <a:ea typeface="ＭＳ Ｐゴシック" panose="020B0600070205080204" pitchFamily="34" charset="-128"/>
              </a:rPr>
              <a:t>Haocong Luo</a:t>
            </a: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2021</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609600" y="1524000"/>
            <a:ext cx="10972800" cy="1447800"/>
          </a:xfrm>
        </p:spPr>
        <p:txBody>
          <a:bodyPr/>
          <a:lstStyle/>
          <a:p>
            <a:pPr algn="ctr"/>
            <a:r>
              <a:rPr lang="en-US" b="1" dirty="0">
                <a:solidFill>
                  <a:srgbClr val="C00000"/>
                </a:solidFill>
              </a:rPr>
              <a:t>Meeting 1:</a:t>
            </a:r>
            <a:br>
              <a:rPr lang="en-US" sz="1600" b="1" dirty="0">
                <a:solidFill>
                  <a:srgbClr val="C00000"/>
                </a:solidFill>
              </a:rPr>
            </a:br>
            <a:r>
              <a:rPr lang="en-US" sz="4000" b="1" dirty="0"/>
              <a:t>Introduction and Logistics</a:t>
            </a:r>
            <a:endParaRPr lang="en-US" sz="3200" b="1" dirty="0">
              <a:solidFill>
                <a:srgbClr val="C00000"/>
              </a:solidFill>
            </a:endParaRPr>
          </a:p>
        </p:txBody>
      </p:sp>
    </p:spTree>
    <p:extLst>
      <p:ext uri="{BB962C8B-B14F-4D97-AF65-F5344CB8AC3E}">
        <p14:creationId xmlns:p14="http://schemas.microsoft.com/office/powerpoint/2010/main" val="3444630736"/>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2209800" y="4038600"/>
            <a:ext cx="7848600" cy="2286000"/>
          </a:xfrm>
        </p:spPr>
        <p:txBody>
          <a:bodyPr/>
          <a:lstStyle/>
          <a:p>
            <a:pPr eaLnBrk="1" hangingPunct="1"/>
            <a:r>
              <a:rPr lang="en-US" altLang="en-US" sz="2800" dirty="0">
                <a:solidFill>
                  <a:srgbClr val="003399"/>
                </a:solidFill>
                <a:ea typeface="ＭＳ Ｐゴシック" panose="020B0600070205080204" pitchFamily="34" charset="-128"/>
              </a:rPr>
              <a:t>Haocong Luo</a:t>
            </a:r>
          </a:p>
          <a:p>
            <a:pPr eaLnBrk="1" hangingPunct="1"/>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2021</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609600" y="1524000"/>
            <a:ext cx="10972800" cy="1447800"/>
          </a:xfrm>
        </p:spPr>
        <p:txBody>
          <a:bodyPr/>
          <a:lstStyle/>
          <a:p>
            <a:pPr algn="ctr"/>
            <a:r>
              <a:rPr lang="en-US" b="1" dirty="0">
                <a:solidFill>
                  <a:srgbClr val="C00000"/>
                </a:solidFill>
              </a:rPr>
              <a:t>SAFARI Project &amp; Seminars Courses</a:t>
            </a:r>
            <a:br>
              <a:rPr lang="en-US" sz="1600" b="1" dirty="0">
                <a:solidFill>
                  <a:srgbClr val="C00000"/>
                </a:solidFill>
              </a:rPr>
            </a:br>
            <a:r>
              <a:rPr lang="en-US" sz="4000" b="1" dirty="0"/>
              <a:t>Exploration of Emerging Memory Systems</a:t>
            </a:r>
            <a:endParaRPr lang="en-US" sz="3200" b="1" dirty="0">
              <a:solidFill>
                <a:srgbClr val="C00000"/>
              </a:solidFill>
            </a:endParaRPr>
          </a:p>
        </p:txBody>
      </p:sp>
    </p:spTree>
    <p:extLst>
      <p:ext uri="{BB962C8B-B14F-4D97-AF65-F5344CB8AC3E}">
        <p14:creationId xmlns:p14="http://schemas.microsoft.com/office/powerpoint/2010/main" val="379955260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83456-BE25-A24C-8F8C-5365ADB3282E}"/>
              </a:ext>
            </a:extLst>
          </p:cNvPr>
          <p:cNvSpPr>
            <a:spLocks noGrp="1"/>
          </p:cNvSpPr>
          <p:nvPr>
            <p:ph type="title"/>
          </p:nvPr>
        </p:nvSpPr>
        <p:spPr/>
        <p:txBody>
          <a:bodyPr/>
          <a:lstStyle/>
          <a:p>
            <a:r>
              <a:rPr lang="en-US" b="1" dirty="0"/>
              <a:t>Key Goal</a:t>
            </a:r>
          </a:p>
        </p:txBody>
      </p:sp>
      <p:sp>
        <p:nvSpPr>
          <p:cNvPr id="3" name="Content Placeholder 2">
            <a:extLst>
              <a:ext uri="{FF2B5EF4-FFF2-40B4-BE49-F238E27FC236}">
                <a16:creationId xmlns:a16="http://schemas.microsoft.com/office/drawing/2014/main" id="{CA5C369C-A1F8-254C-ABEC-5A23933710F1}"/>
              </a:ext>
            </a:extLst>
          </p:cNvPr>
          <p:cNvSpPr>
            <a:spLocks noGrp="1"/>
          </p:cNvSpPr>
          <p:nvPr>
            <p:ph idx="1"/>
          </p:nvPr>
        </p:nvSpPr>
        <p:spPr>
          <a:xfrm>
            <a:off x="304801" y="914400"/>
            <a:ext cx="11480799" cy="5562600"/>
          </a:xfrm>
        </p:spPr>
        <p:txBody>
          <a:bodyPr/>
          <a:lstStyle/>
          <a:p>
            <a:pPr>
              <a:lnSpc>
                <a:spcPct val="150000"/>
              </a:lnSpc>
            </a:pPr>
            <a:r>
              <a:rPr lang="en-US" sz="3200" dirty="0">
                <a:solidFill>
                  <a:srgbClr val="0432FF"/>
                </a:solidFill>
              </a:rPr>
              <a:t>Learn how state-of-the-art memory controllers operate </a:t>
            </a:r>
          </a:p>
          <a:p>
            <a:pPr>
              <a:lnSpc>
                <a:spcPct val="150000"/>
              </a:lnSpc>
            </a:pPr>
            <a:r>
              <a:rPr lang="en-US" sz="3200" dirty="0">
                <a:solidFill>
                  <a:srgbClr val="0432FF"/>
                </a:solidFill>
              </a:rPr>
              <a:t>Design new DRAM and memory controller mechanisms</a:t>
            </a:r>
          </a:p>
          <a:p>
            <a:pPr>
              <a:lnSpc>
                <a:spcPct val="150000"/>
              </a:lnSpc>
            </a:pPr>
            <a:r>
              <a:rPr lang="en-US" sz="3200" dirty="0">
                <a:solidFill>
                  <a:srgbClr val="0432FF"/>
                </a:solidFill>
              </a:rPr>
              <a:t>Evaluate your mechanisms using simulation</a:t>
            </a:r>
            <a:endParaRPr lang="en-US" sz="3200" dirty="0">
              <a:solidFill>
                <a:srgbClr val="00B050"/>
              </a:solidFill>
            </a:endParaRPr>
          </a:p>
        </p:txBody>
      </p:sp>
      <p:sp>
        <p:nvSpPr>
          <p:cNvPr id="4" name="Slide Number Placeholder 3">
            <a:extLst>
              <a:ext uri="{FF2B5EF4-FFF2-40B4-BE49-F238E27FC236}">
                <a16:creationId xmlns:a16="http://schemas.microsoft.com/office/drawing/2014/main" id="{3BB0A3C7-EE1C-7B4F-A2CD-30A5DA9BD323}"/>
              </a:ext>
            </a:extLst>
          </p:cNvPr>
          <p:cNvSpPr>
            <a:spLocks noGrp="1"/>
          </p:cNvSpPr>
          <p:nvPr>
            <p:ph type="sldNum" sz="quarter" idx="11"/>
          </p:nvPr>
        </p:nvSpPr>
        <p:spPr/>
        <p:txBody>
          <a:bodyPr/>
          <a:lstStyle/>
          <a:p>
            <a:pPr>
              <a:defRPr/>
            </a:pPr>
            <a:fld id="{D1AB0E41-6335-3B40-AB06-F5B4D651A9D6}" type="slidenum">
              <a:rPr lang="en-US" altLang="en-US" smtClean="0"/>
              <a:pPr>
                <a:defRPr/>
              </a:pPr>
              <a:t>5</a:t>
            </a:fld>
            <a:endParaRPr lang="en-US" altLang="en-US"/>
          </a:p>
        </p:txBody>
      </p:sp>
    </p:spTree>
    <p:extLst>
      <p:ext uri="{BB962C8B-B14F-4D97-AF65-F5344CB8AC3E}">
        <p14:creationId xmlns:p14="http://schemas.microsoft.com/office/powerpoint/2010/main" val="12308848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6738F-5964-924C-93EF-5CCE87BDA658}"/>
              </a:ext>
            </a:extLst>
          </p:cNvPr>
          <p:cNvSpPr>
            <a:spLocks noGrp="1"/>
          </p:cNvSpPr>
          <p:nvPr>
            <p:ph type="title"/>
          </p:nvPr>
        </p:nvSpPr>
        <p:spPr/>
        <p:txBody>
          <a:bodyPr/>
          <a:lstStyle/>
          <a:p>
            <a:r>
              <a:rPr lang="en-US" b="1" dirty="0"/>
              <a:t>Prerequisites of the Course</a:t>
            </a:r>
          </a:p>
        </p:txBody>
      </p:sp>
      <p:sp>
        <p:nvSpPr>
          <p:cNvPr id="3" name="Content Placeholder 2">
            <a:extLst>
              <a:ext uri="{FF2B5EF4-FFF2-40B4-BE49-F238E27FC236}">
                <a16:creationId xmlns:a16="http://schemas.microsoft.com/office/drawing/2014/main" id="{5F8E4DEC-4186-0B40-A0D1-C7112B2BE58D}"/>
              </a:ext>
            </a:extLst>
          </p:cNvPr>
          <p:cNvSpPr>
            <a:spLocks noGrp="1"/>
          </p:cNvSpPr>
          <p:nvPr>
            <p:ph idx="1"/>
          </p:nvPr>
        </p:nvSpPr>
        <p:spPr/>
        <p:txBody>
          <a:bodyPr/>
          <a:lstStyle/>
          <a:p>
            <a:r>
              <a:rPr lang="en-US" b="0" i="0" dirty="0">
                <a:effectLst/>
              </a:rPr>
              <a:t>Digital Design and Computer Architecture (or equivalent course)</a:t>
            </a:r>
          </a:p>
          <a:p>
            <a:pPr lvl="1"/>
            <a:r>
              <a:rPr lang="en-US" dirty="0"/>
              <a:t>High-level understanding of how modern computers are organized.</a:t>
            </a:r>
          </a:p>
          <a:p>
            <a:pPr lvl="1"/>
            <a:r>
              <a:rPr lang="en-US" dirty="0"/>
              <a:t>Knows about how DRAM works.</a:t>
            </a:r>
          </a:p>
          <a:p>
            <a:endParaRPr lang="en-US" dirty="0"/>
          </a:p>
          <a:p>
            <a:r>
              <a:rPr lang="en-US" dirty="0"/>
              <a:t>A comfortable knowledge in C++ programming language</a:t>
            </a:r>
          </a:p>
          <a:p>
            <a:pPr marL="0" indent="0">
              <a:buNone/>
            </a:pPr>
            <a:endParaRPr lang="en-US" dirty="0"/>
          </a:p>
          <a:p>
            <a:r>
              <a:rPr lang="en-US" dirty="0"/>
              <a:t>Interest in making things efficient and solving problems</a:t>
            </a:r>
          </a:p>
          <a:p>
            <a:pPr marL="0" indent="0">
              <a:buNone/>
            </a:pPr>
            <a:endParaRPr lang="en-US" b="0" i="0" dirty="0">
              <a:effectLst/>
            </a:endParaRPr>
          </a:p>
          <a:p>
            <a:r>
              <a:rPr lang="en-US" dirty="0"/>
              <a:t>Interest in understanding software development and hardware design, </a:t>
            </a:r>
            <a:br>
              <a:rPr lang="en-US" dirty="0"/>
            </a:br>
            <a:r>
              <a:rPr lang="en-US" dirty="0"/>
              <a:t>and their interaction</a:t>
            </a:r>
          </a:p>
        </p:txBody>
      </p:sp>
      <p:sp>
        <p:nvSpPr>
          <p:cNvPr id="4" name="Slide Number Placeholder 3">
            <a:extLst>
              <a:ext uri="{FF2B5EF4-FFF2-40B4-BE49-F238E27FC236}">
                <a16:creationId xmlns:a16="http://schemas.microsoft.com/office/drawing/2014/main" id="{BB55626D-D34C-8E49-B3C3-E98D9B108A6D}"/>
              </a:ext>
            </a:extLst>
          </p:cNvPr>
          <p:cNvSpPr>
            <a:spLocks noGrp="1"/>
          </p:cNvSpPr>
          <p:nvPr>
            <p:ph type="sldNum" sz="quarter" idx="11"/>
          </p:nvPr>
        </p:nvSpPr>
        <p:spPr/>
        <p:txBody>
          <a:bodyPr/>
          <a:lstStyle/>
          <a:p>
            <a:pPr>
              <a:defRPr/>
            </a:pPr>
            <a:fld id="{8DE33320-76E4-0249-8CA9-3902D97168FA}" type="slidenum">
              <a:rPr lang="en-US" altLang="en-US" smtClean="0"/>
              <a:pPr>
                <a:defRPr/>
              </a:pPr>
              <a:t>6</a:t>
            </a:fld>
            <a:endParaRPr lang="en-US" altLang="en-US"/>
          </a:p>
        </p:txBody>
      </p:sp>
    </p:spTree>
    <p:extLst>
      <p:ext uri="{BB962C8B-B14F-4D97-AF65-F5344CB8AC3E}">
        <p14:creationId xmlns:p14="http://schemas.microsoft.com/office/powerpoint/2010/main" val="6948175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a:extLst>
              <a:ext uri="{FF2B5EF4-FFF2-40B4-BE49-F238E27FC236}">
                <a16:creationId xmlns:a16="http://schemas.microsoft.com/office/drawing/2014/main" id="{0DF95D71-4717-9641-A2B1-944FC903286D}"/>
              </a:ext>
            </a:extLst>
          </p:cNvPr>
          <p:cNvSpPr>
            <a:spLocks noGrp="1" noChangeArrowheads="1"/>
          </p:cNvSpPr>
          <p:nvPr>
            <p:ph type="title"/>
          </p:nvPr>
        </p:nvSpPr>
        <p:spPr/>
        <p:txBody>
          <a:bodyPr/>
          <a:lstStyle/>
          <a:p>
            <a:r>
              <a:rPr lang="en-US" altLang="en-US" b="1" dirty="0">
                <a:ea typeface="ＭＳ Ｐゴシック" panose="020B0600070205080204" pitchFamily="34" charset="-128"/>
              </a:rPr>
              <a:t>Course Info: Who Are We? (I)</a:t>
            </a:r>
          </a:p>
        </p:txBody>
      </p:sp>
      <p:sp>
        <p:nvSpPr>
          <p:cNvPr id="21506" name="Content Placeholder 2">
            <a:extLst>
              <a:ext uri="{FF2B5EF4-FFF2-40B4-BE49-F238E27FC236}">
                <a16:creationId xmlns:a16="http://schemas.microsoft.com/office/drawing/2014/main" id="{9CD130D2-C623-7247-B0C8-1800F218DB94}"/>
              </a:ext>
            </a:extLst>
          </p:cNvPr>
          <p:cNvSpPr>
            <a:spLocks noGrp="1" noChangeArrowheads="1"/>
          </p:cNvSpPr>
          <p:nvPr>
            <p:ph idx="1"/>
          </p:nvPr>
        </p:nvSpPr>
        <p:spPr/>
        <p:txBody>
          <a:bodyPr/>
          <a:lstStyle/>
          <a:p>
            <a:r>
              <a:rPr lang="en-US" altLang="en-US" sz="2200" dirty="0">
                <a:ea typeface="ＭＳ Ｐゴシック" panose="020B0600070205080204" pitchFamily="34" charset="-128"/>
              </a:rPr>
              <a:t>Onur Mutlu</a:t>
            </a:r>
          </a:p>
          <a:p>
            <a:pPr lvl="1"/>
            <a:r>
              <a:rPr lang="en-US" altLang="en-US" sz="1800" dirty="0">
                <a:ea typeface="ＭＳ Ｐゴシック" panose="020B0600070205080204" pitchFamily="34" charset="-128"/>
              </a:rPr>
              <a:t>Full Professor @ ETH Zurich ITET (INFK), since September 2015</a:t>
            </a:r>
          </a:p>
          <a:p>
            <a:pPr lvl="1"/>
            <a:r>
              <a:rPr lang="en-US" altLang="en-US" sz="1800" dirty="0">
                <a:ea typeface="ＭＳ Ｐゴシック" panose="020B0600070205080204" pitchFamily="34" charset="-128"/>
              </a:rPr>
              <a:t>Strecker Professor @ Carnegie Mellon University ECE/CS, 2009-2016, 2016-…</a:t>
            </a:r>
          </a:p>
          <a:p>
            <a:pPr lvl="1"/>
            <a:r>
              <a:rPr lang="en-US" altLang="en-US" sz="1800" dirty="0">
                <a:ea typeface="ＭＳ Ｐゴシック" panose="020B0600070205080204" pitchFamily="34" charset="-128"/>
              </a:rPr>
              <a:t>PhD from UT-Austin, worked at Google, VMware, Microsoft Research, Intel, AMD</a:t>
            </a:r>
          </a:p>
          <a:p>
            <a:pPr lvl="1"/>
            <a:r>
              <a:rPr lang="en-US" altLang="en-US" sz="1800" dirty="0">
                <a:ea typeface="ＭＳ Ｐゴシック" panose="020B0600070205080204" pitchFamily="34" charset="-128"/>
                <a:hlinkClick r:id="rId2"/>
              </a:rPr>
              <a:t>https://people.inf.ethz.ch/omutlu/</a:t>
            </a:r>
            <a:endParaRPr lang="en-US" altLang="en-US" sz="1800" dirty="0">
              <a:ea typeface="ＭＳ Ｐゴシック" panose="020B0600070205080204" pitchFamily="34" charset="-128"/>
            </a:endParaRPr>
          </a:p>
          <a:p>
            <a:pPr lvl="1"/>
            <a:r>
              <a:rPr lang="en-US" altLang="en-US" sz="1800" dirty="0">
                <a:ea typeface="ＭＳ Ｐゴシック" panose="020B0600070205080204" pitchFamily="34" charset="-128"/>
                <a:hlinkClick r:id="rId3"/>
              </a:rPr>
              <a:t>omutlu@gmail.com</a:t>
            </a:r>
            <a:r>
              <a:rPr lang="en-US" altLang="en-US" sz="1800" dirty="0">
                <a:ea typeface="ＭＳ Ｐゴシック" panose="020B0600070205080204" pitchFamily="34" charset="-128"/>
              </a:rPr>
              <a:t> (Best way to reach me)</a:t>
            </a:r>
          </a:p>
          <a:p>
            <a:pPr lvl="1"/>
            <a:r>
              <a:rPr lang="en-US" sz="1800" dirty="0">
                <a:latin typeface="Tahoma" charset="0"/>
                <a:ea typeface="ＭＳ Ｐゴシック" charset="0"/>
                <a:hlinkClick r:id="rId4"/>
              </a:rPr>
              <a:t>https://people.inf.ethz.ch/omutlu/projects.htm</a:t>
            </a:r>
            <a:r>
              <a:rPr lang="en-US" sz="1800" dirty="0">
                <a:latin typeface="Tahoma" charset="0"/>
                <a:ea typeface="ＭＳ Ｐゴシック" charset="0"/>
              </a:rPr>
              <a:t> </a:t>
            </a:r>
            <a:endParaRPr lang="en-US" altLang="en-US" sz="1000" dirty="0">
              <a:ea typeface="ＭＳ Ｐゴシック" panose="020B0600070205080204" pitchFamily="34" charset="-128"/>
            </a:endParaRPr>
          </a:p>
          <a:p>
            <a:pPr lvl="1"/>
            <a:endParaRPr lang="en-US" altLang="en-US" sz="1000" dirty="0">
              <a:ea typeface="ＭＳ Ｐゴシック" panose="020B0600070205080204" pitchFamily="34" charset="-128"/>
            </a:endParaRPr>
          </a:p>
          <a:p>
            <a:r>
              <a:rPr lang="en-US" altLang="en-US" sz="2200" dirty="0">
                <a:solidFill>
                  <a:srgbClr val="FF0000"/>
                </a:solidFill>
                <a:ea typeface="ＭＳ Ｐゴシック" panose="020B0600070205080204" pitchFamily="34" charset="-128"/>
              </a:rPr>
              <a:t>Research and Teaching in:</a:t>
            </a:r>
            <a:endParaRPr lang="en-US" altLang="en-US" sz="2200" dirty="0">
              <a:ea typeface="ＭＳ Ｐゴシック" panose="020B0600070205080204" pitchFamily="34" charset="-128"/>
            </a:endParaRPr>
          </a:p>
          <a:p>
            <a:pPr lvl="1"/>
            <a:r>
              <a:rPr lang="en-US" altLang="en-US" sz="1800" dirty="0">
                <a:solidFill>
                  <a:srgbClr val="0000FF"/>
                </a:solidFill>
                <a:ea typeface="ＭＳ Ｐゴシック" panose="020B0600070205080204" pitchFamily="34" charset="-128"/>
              </a:rPr>
              <a:t>Computer architecture, computer systems, hardware security, bioinformatics</a:t>
            </a:r>
          </a:p>
          <a:p>
            <a:pPr lvl="1"/>
            <a:r>
              <a:rPr lang="en-US" altLang="en-US" sz="1800" dirty="0">
                <a:ea typeface="ＭＳ Ｐゴシック" panose="020B0600070205080204" pitchFamily="34" charset="-128"/>
              </a:rPr>
              <a:t>Memory and storage systems</a:t>
            </a:r>
          </a:p>
          <a:p>
            <a:pPr lvl="1"/>
            <a:r>
              <a:rPr lang="en-US" altLang="en-US" sz="1800" dirty="0">
                <a:ea typeface="ＭＳ Ｐゴシック" panose="020B0600070205080204" pitchFamily="34" charset="-128"/>
              </a:rPr>
              <a:t>Hardware security, safety, predictability</a:t>
            </a:r>
          </a:p>
          <a:p>
            <a:pPr lvl="1"/>
            <a:r>
              <a:rPr lang="en-US" altLang="en-US" sz="1800" dirty="0">
                <a:ea typeface="ＭＳ Ｐゴシック" panose="020B0600070205080204" pitchFamily="34" charset="-128"/>
              </a:rPr>
              <a:t>Fault tolerance</a:t>
            </a:r>
          </a:p>
          <a:p>
            <a:pPr lvl="1"/>
            <a:r>
              <a:rPr lang="en-US" altLang="en-US" sz="1800" dirty="0">
                <a:ea typeface="ＭＳ Ｐゴシック" panose="020B0600070205080204" pitchFamily="34" charset="-128"/>
              </a:rPr>
              <a:t>Hardware/software cooperation</a:t>
            </a:r>
          </a:p>
          <a:p>
            <a:pPr lvl="1"/>
            <a:r>
              <a:rPr lang="is-IS" altLang="en-US" sz="1800" dirty="0">
                <a:ea typeface="ＭＳ Ｐゴシック" panose="020B0600070205080204" pitchFamily="34" charset="-128"/>
              </a:rPr>
              <a:t>Architectures for bioinformatics, health, medicine</a:t>
            </a:r>
          </a:p>
          <a:p>
            <a:pPr lvl="1"/>
            <a:r>
              <a:rPr lang="is-IS" altLang="en-US" sz="1800" dirty="0">
                <a:ea typeface="ＭＳ Ｐゴシック" panose="020B0600070205080204" pitchFamily="34" charset="-128"/>
              </a:rPr>
              <a:t>… </a:t>
            </a:r>
            <a:endParaRPr lang="en-US" altLang="en-US" sz="1800"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299011" name="Slide Number Placeholder 3">
            <a:extLst>
              <a:ext uri="{FF2B5EF4-FFF2-40B4-BE49-F238E27FC236}">
                <a16:creationId xmlns:a16="http://schemas.microsoft.com/office/drawing/2014/main" id="{382C1846-515D-6048-9FA0-627CDD03DE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39F3043E-DAD2-F347-A0C9-60754FCE566E}" type="slidenum">
              <a:rPr lang="en-US" altLang="en-US" sz="1600">
                <a:solidFill>
                  <a:srgbClr val="000000"/>
                </a:solidFill>
                <a:latin typeface="Garamond" panose="02020404030301010803" pitchFamily="18" charset="0"/>
              </a:rPr>
              <a:pPr>
                <a:spcBef>
                  <a:spcPct val="0"/>
                </a:spcBef>
                <a:buClrTx/>
                <a:buSzTx/>
                <a:buNone/>
                <a:defRPr/>
              </a:pPr>
              <a:t>7</a:t>
            </a:fld>
            <a:endParaRPr lang="en-US" altLang="en-US" sz="1600">
              <a:solidFill>
                <a:srgbClr val="000000"/>
              </a:solidFill>
              <a:latin typeface="Garamond" panose="02020404030301010803" pitchFamily="18" charset="0"/>
            </a:endParaRPr>
          </a:p>
        </p:txBody>
      </p:sp>
      <p:pic>
        <p:nvPicPr>
          <p:cNvPr id="299012" name="Picture 1">
            <a:extLst>
              <a:ext uri="{FF2B5EF4-FFF2-40B4-BE49-F238E27FC236}">
                <a16:creationId xmlns:a16="http://schemas.microsoft.com/office/drawing/2014/main" id="{EDA8380A-00B6-2F46-A5D1-F19A2EE594D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48800" y="1187450"/>
            <a:ext cx="127000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690706"/>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50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6">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506">
                                            <p:txEl>
                                              <p:pRg st="8" end="8"/>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506">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506">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506">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506">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06">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506">
                                            <p:txEl>
                                              <p:pRg st="14" end="1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506">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b="1" dirty="0">
                <a:ea typeface="ＭＳ Ｐゴシック" panose="020B0600070205080204" pitchFamily="34" charset="-128"/>
              </a:rPr>
              <a:t>Course Info: Who Are We? (II)</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p:txBody>
          <a:bodyPr/>
          <a:lstStyle/>
          <a:p>
            <a:r>
              <a:rPr lang="en-US" altLang="en-US" dirty="0">
                <a:ea typeface="ＭＳ Ｐゴシック" panose="020B0600070205080204" pitchFamily="34" charset="-128"/>
              </a:rPr>
              <a:t>Lead Supervisor:</a:t>
            </a:r>
          </a:p>
          <a:p>
            <a:pPr lvl="1"/>
            <a:r>
              <a:rPr lang="en-US" altLang="en-US" dirty="0">
                <a:ea typeface="ＭＳ Ｐゴシック" panose="020B0600070205080204" pitchFamily="34" charset="-128"/>
              </a:rPr>
              <a:t>Haocong (Richard) Luo</a:t>
            </a:r>
          </a:p>
          <a:p>
            <a:pPr lvl="1"/>
            <a:endParaRPr lang="en-US" altLang="en-US" dirty="0">
              <a:ea typeface="ＭＳ Ｐゴシック" panose="020B0600070205080204" pitchFamily="34" charset="-128"/>
            </a:endParaRPr>
          </a:p>
          <a:p>
            <a:r>
              <a:rPr lang="en-US" altLang="en-US" dirty="0">
                <a:ea typeface="ＭＳ Ｐゴシック" panose="020B0600070205080204" pitchFamily="34" charset="-128"/>
              </a:rPr>
              <a:t>Supervisors:</a:t>
            </a:r>
          </a:p>
          <a:p>
            <a:pPr lvl="1"/>
            <a:r>
              <a:rPr lang="en-US" dirty="0"/>
              <a:t>Geraldo de Oliveira</a:t>
            </a:r>
          </a:p>
          <a:p>
            <a:pPr lvl="1"/>
            <a:r>
              <a:rPr lang="en-US" dirty="0"/>
              <a:t>Giray Yaglikci</a:t>
            </a:r>
          </a:p>
          <a:p>
            <a:pPr lvl="1"/>
            <a:r>
              <a:rPr lang="en-US" dirty="0"/>
              <a:t>Ataberk Olgun</a:t>
            </a:r>
          </a:p>
          <a:p>
            <a:pPr lvl="1"/>
            <a:r>
              <a:rPr lang="en-US" altLang="en-US" dirty="0">
                <a:ea typeface="ＭＳ Ｐゴシック" panose="020B0600070205080204" pitchFamily="34" charset="-128"/>
              </a:rPr>
              <a:t>Nisa </a:t>
            </a:r>
            <a:r>
              <a:rPr lang="en-US" altLang="en-US" dirty="0" err="1">
                <a:ea typeface="ＭＳ Ｐゴシック" panose="020B0600070205080204" pitchFamily="34" charset="-128"/>
              </a:rPr>
              <a:t>Bostanci</a:t>
            </a:r>
            <a:endParaRPr lang="en-US" altLang="en-US" dirty="0">
              <a:ea typeface="ＭＳ Ｐゴシック" panose="020B0600070205080204" pitchFamily="34" charset="-128"/>
            </a:endParaRPr>
          </a:p>
          <a:p>
            <a:pPr marL="344487" lvl="1" indent="0">
              <a:buNone/>
            </a:pPr>
            <a:endParaRPr lang="en-US" altLang="en-US" dirty="0">
              <a:ea typeface="ＭＳ Ｐゴシック" panose="020B0600070205080204" pitchFamily="34" charset="-128"/>
            </a:endParaRPr>
          </a:p>
          <a:p>
            <a:r>
              <a:rPr lang="en-US" altLang="en-US" dirty="0">
                <a:ea typeface="ＭＳ Ｐゴシック" panose="020B0600070205080204" pitchFamily="34" charset="-128"/>
              </a:rPr>
              <a:t>Get to know us and our research</a:t>
            </a:r>
          </a:p>
          <a:p>
            <a:pPr lvl="1"/>
            <a:r>
              <a:rPr lang="en-US" altLang="en-US" dirty="0">
                <a:ea typeface="ＭＳ Ｐゴシック" panose="020B0600070205080204" pitchFamily="34" charset="-128"/>
                <a:hlinkClick r:id="rId2"/>
              </a:rPr>
              <a:t>https://safari.ethz.ch/safari-group/</a:t>
            </a:r>
            <a:r>
              <a:rPr lang="en-US" altLang="en-US" dirty="0">
                <a:ea typeface="ＭＳ Ｐゴシック" panose="020B0600070205080204" pitchFamily="34" charset="-128"/>
              </a:rPr>
              <a:t> </a:t>
            </a: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600">
                <a:solidFill>
                  <a:srgbClr val="000000"/>
                </a:solidFill>
                <a:latin typeface="Garamond" panose="02020404030301010803" pitchFamily="18" charset="0"/>
              </a:rPr>
              <a:pPr>
                <a:spcBef>
                  <a:spcPct val="0"/>
                </a:spcBef>
                <a:buClrTx/>
                <a:buSzTx/>
                <a:buNone/>
                <a:defRPr/>
              </a:pPr>
              <a:t>8</a:t>
            </a:fld>
            <a:endParaRPr lang="en-US" altLang="en-US" sz="1600">
              <a:solidFill>
                <a:srgbClr val="000000"/>
              </a:solidFill>
              <a:latin typeface="Garamond" panose="02020404030301010803" pitchFamily="18" charset="0"/>
            </a:endParaRPr>
          </a:p>
        </p:txBody>
      </p:sp>
      <p:pic>
        <p:nvPicPr>
          <p:cNvPr id="11" name="Picture 10">
            <a:extLst>
              <a:ext uri="{FF2B5EF4-FFF2-40B4-BE49-F238E27FC236}">
                <a16:creationId xmlns:a16="http://schemas.microsoft.com/office/drawing/2014/main" id="{660308A4-1BA0-4C46-8CFA-E6969F9F95C2}"/>
              </a:ext>
            </a:extLst>
          </p:cNvPr>
          <p:cNvPicPr>
            <a:picLocks noChangeAspect="1"/>
          </p:cNvPicPr>
          <p:nvPr/>
        </p:nvPicPr>
        <p:blipFill>
          <a:blip r:embed="rId3"/>
          <a:stretch>
            <a:fillRect/>
          </a:stretch>
        </p:blipFill>
        <p:spPr>
          <a:xfrm>
            <a:off x="8564440" y="2480601"/>
            <a:ext cx="1543265" cy="1409897"/>
          </a:xfrm>
          <a:prstGeom prst="rect">
            <a:avLst/>
          </a:prstGeom>
        </p:spPr>
      </p:pic>
      <p:pic>
        <p:nvPicPr>
          <p:cNvPr id="2" name="Picture 1">
            <a:extLst>
              <a:ext uri="{FF2B5EF4-FFF2-40B4-BE49-F238E27FC236}">
                <a16:creationId xmlns:a16="http://schemas.microsoft.com/office/drawing/2014/main" id="{BC8DF115-CAB1-4A66-80A7-70AB76CBF366}"/>
              </a:ext>
            </a:extLst>
          </p:cNvPr>
          <p:cNvPicPr>
            <a:picLocks noChangeAspect="1"/>
          </p:cNvPicPr>
          <p:nvPr/>
        </p:nvPicPr>
        <p:blipFill>
          <a:blip r:embed="rId4"/>
          <a:stretch>
            <a:fillRect/>
          </a:stretch>
        </p:blipFill>
        <p:spPr>
          <a:xfrm>
            <a:off x="7250509" y="2617285"/>
            <a:ext cx="1179303" cy="1136530"/>
          </a:xfrm>
          <a:prstGeom prst="rect">
            <a:avLst/>
          </a:prstGeom>
        </p:spPr>
      </p:pic>
      <p:pic>
        <p:nvPicPr>
          <p:cNvPr id="3" name="Picture 2">
            <a:extLst>
              <a:ext uri="{FF2B5EF4-FFF2-40B4-BE49-F238E27FC236}">
                <a16:creationId xmlns:a16="http://schemas.microsoft.com/office/drawing/2014/main" id="{C7E89AA6-F22D-43FB-9DB2-926F1D4D2CD5}"/>
              </a:ext>
            </a:extLst>
          </p:cNvPr>
          <p:cNvPicPr>
            <a:picLocks noChangeAspect="1"/>
          </p:cNvPicPr>
          <p:nvPr/>
        </p:nvPicPr>
        <p:blipFill>
          <a:blip r:embed="rId5"/>
          <a:stretch>
            <a:fillRect/>
          </a:stretch>
        </p:blipFill>
        <p:spPr>
          <a:xfrm>
            <a:off x="8077200" y="1047693"/>
            <a:ext cx="1140962" cy="1066800"/>
          </a:xfrm>
          <a:prstGeom prst="rect">
            <a:avLst/>
          </a:prstGeom>
        </p:spPr>
      </p:pic>
      <p:pic>
        <p:nvPicPr>
          <p:cNvPr id="5" name="Picture 4">
            <a:extLst>
              <a:ext uri="{FF2B5EF4-FFF2-40B4-BE49-F238E27FC236}">
                <a16:creationId xmlns:a16="http://schemas.microsoft.com/office/drawing/2014/main" id="{5E93029B-B076-187A-6205-01404C26617D}"/>
              </a:ext>
            </a:extLst>
          </p:cNvPr>
          <p:cNvPicPr>
            <a:picLocks noChangeAspect="1"/>
          </p:cNvPicPr>
          <p:nvPr/>
        </p:nvPicPr>
        <p:blipFill>
          <a:blip r:embed="rId6"/>
          <a:stretch>
            <a:fillRect/>
          </a:stretch>
        </p:blipFill>
        <p:spPr>
          <a:xfrm>
            <a:off x="7168806" y="3890498"/>
            <a:ext cx="1395634" cy="1428864"/>
          </a:xfrm>
          <a:prstGeom prst="rect">
            <a:avLst/>
          </a:prstGeom>
        </p:spPr>
      </p:pic>
      <p:pic>
        <p:nvPicPr>
          <p:cNvPr id="8" name="Picture 7">
            <a:extLst>
              <a:ext uri="{FF2B5EF4-FFF2-40B4-BE49-F238E27FC236}">
                <a16:creationId xmlns:a16="http://schemas.microsoft.com/office/drawing/2014/main" id="{B72C1408-41EA-51A7-0CAF-C4CA74B3C73E}"/>
              </a:ext>
            </a:extLst>
          </p:cNvPr>
          <p:cNvPicPr>
            <a:picLocks noChangeAspect="1"/>
          </p:cNvPicPr>
          <p:nvPr/>
        </p:nvPicPr>
        <p:blipFill>
          <a:blip r:embed="rId7"/>
          <a:stretch>
            <a:fillRect/>
          </a:stretch>
        </p:blipFill>
        <p:spPr>
          <a:xfrm>
            <a:off x="8647681" y="3890498"/>
            <a:ext cx="1476759" cy="1428864"/>
          </a:xfrm>
          <a:prstGeom prst="rect">
            <a:avLst/>
          </a:prstGeom>
        </p:spPr>
      </p:pic>
    </p:spTree>
    <p:extLst>
      <p:ext uri="{BB962C8B-B14F-4D97-AF65-F5344CB8AC3E}">
        <p14:creationId xmlns:p14="http://schemas.microsoft.com/office/powerpoint/2010/main" val="14029748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0114">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11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1"/>
          </p:nvPr>
        </p:nvSpPr>
        <p:spPr bwMode="auto">
          <a:xfrm>
            <a:off x="10261600" y="8324851"/>
            <a:ext cx="2844800" cy="609600"/>
          </a:xfrm>
          <a:prstGeom prst="rect">
            <a:avLst/>
          </a:prstGeom>
          <a:noFill/>
          <a:ln w="9525">
            <a:noFill/>
            <a:miter lim="800000"/>
            <a:headEnd/>
            <a:tailEnd/>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121920" tIns="60960" rIns="121920" bIns="60960" numCol="1" anchor="b" anchorCtr="0" compatLnSpc="1">
            <a:prstTxWarp prst="textNoShape">
              <a:avLst/>
            </a:prstTxWarp>
          </a:bodyPr>
          <a:lstStyle>
            <a:defPPr>
              <a:defRPr lang="en-US"/>
            </a:defPPr>
            <a:lvl1pPr marL="0" algn="r" defTabSz="1219170" rtl="0" eaLnBrk="1" latinLnBrk="0" hangingPunct="1">
              <a:defRPr sz="2133" kern="1200">
                <a:solidFill>
                  <a:schemeClr val="tx1"/>
                </a:solidFill>
                <a:latin typeface="Garamond" pitchFamily="18" charset="0"/>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fontAlgn="auto">
              <a:spcBef>
                <a:spcPts val="0"/>
              </a:spcBef>
              <a:spcAft>
                <a:spcPts val="0"/>
              </a:spcAft>
              <a:buClr>
                <a:srgbClr val="000000"/>
              </a:buClr>
              <a:defRPr/>
            </a:pPr>
            <a:fld id="{323594FA-E141-4234-AE05-360401972BE7}" type="slidenum">
              <a:rPr lang="en-US" altLang="en-US">
                <a:solidFill>
                  <a:prstClr val="black"/>
                </a:solidFill>
                <a:sym typeface="Arial"/>
              </a:rPr>
              <a:pPr fontAlgn="auto">
                <a:spcBef>
                  <a:spcPts val="0"/>
                </a:spcBef>
                <a:spcAft>
                  <a:spcPts val="0"/>
                </a:spcAft>
                <a:buClr>
                  <a:srgbClr val="000000"/>
                </a:buClr>
                <a:defRPr/>
              </a:pPr>
              <a:t>9</a:t>
            </a:fld>
            <a:endParaRPr lang="en-US" sz="1600">
              <a:solidFill>
                <a:srgbClr val="000000"/>
              </a:solidFill>
              <a:latin typeface="Garamond" charset="0"/>
              <a:sym typeface="Arial"/>
            </a:endParaRPr>
          </a:p>
        </p:txBody>
      </p:sp>
      <p:pic>
        <p:nvPicPr>
          <p:cNvPr id="10" name="Picture 9">
            <a:extLst>
              <a:ext uri="{FF2B5EF4-FFF2-40B4-BE49-F238E27FC236}">
                <a16:creationId xmlns:a16="http://schemas.microsoft.com/office/drawing/2014/main" id="{B7135684-0FF0-F248-9E0B-F2E232609CB4}"/>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39000"/>
                    </a14:imgEffect>
                    <a14:imgEffect>
                      <a14:colorTemperature colorTemp="5739"/>
                    </a14:imgEffect>
                    <a14:imgEffect>
                      <a14:saturation sat="153000"/>
                    </a14:imgEffect>
                    <a14:imgEffect>
                      <a14:brightnessContrast bright="45000" contrast="26000"/>
                    </a14:imgEffect>
                  </a14:imgLayer>
                </a14:imgProps>
              </a:ext>
              <a:ext uri="{28A0092B-C50C-407E-A947-70E740481C1C}">
                <a14:useLocalDpi xmlns:a14="http://schemas.microsoft.com/office/drawing/2010/main"/>
              </a:ext>
            </a:extLst>
          </a:blip>
          <a:srcRect/>
          <a:stretch/>
        </p:blipFill>
        <p:spPr>
          <a:xfrm>
            <a:off x="1524000" y="1644708"/>
            <a:ext cx="9144000" cy="3981683"/>
          </a:xfrm>
          <a:prstGeom prst="rect">
            <a:avLst/>
          </a:prstGeom>
        </p:spPr>
      </p:pic>
      <p:sp>
        <p:nvSpPr>
          <p:cNvPr id="35" name="TextBox 34">
            <a:extLst>
              <a:ext uri="{FF2B5EF4-FFF2-40B4-BE49-F238E27FC236}">
                <a16:creationId xmlns:a16="http://schemas.microsoft.com/office/drawing/2014/main" id="{432295A3-5F7B-5F43-9181-1BEE72DB19A3}"/>
              </a:ext>
            </a:extLst>
          </p:cNvPr>
          <p:cNvSpPr txBox="1"/>
          <p:nvPr/>
        </p:nvSpPr>
        <p:spPr>
          <a:xfrm>
            <a:off x="2351584" y="1988235"/>
            <a:ext cx="8173380" cy="307777"/>
          </a:xfrm>
          <a:prstGeom prst="rect">
            <a:avLst/>
          </a:prstGeom>
          <a:noFill/>
        </p:spPr>
        <p:txBody>
          <a:bodyPr wrap="square" rtlCol="0">
            <a:spAutoFit/>
          </a:bodyPr>
          <a:lstStyle/>
          <a:p>
            <a:pPr algn="ctr" defTabSz="1219170" eaLnBrk="1" fontAlgn="auto" hangingPunct="1">
              <a:spcBef>
                <a:spcPts val="0"/>
              </a:spcBef>
              <a:spcAft>
                <a:spcPts val="0"/>
              </a:spcAft>
              <a:buClr>
                <a:srgbClr val="000000"/>
              </a:buClr>
              <a:defRPr/>
            </a:pPr>
            <a:r>
              <a:rPr lang="en-US" sz="1400" kern="0" dirty="0">
                <a:solidFill>
                  <a:srgbClr val="0000FF"/>
                </a:solidFill>
                <a:latin typeface="Arial"/>
                <a:ea typeface="+mn-ea"/>
                <a:cs typeface="Arial"/>
                <a:sym typeface="Arial"/>
              </a:rPr>
              <a:t>38+ Researchers</a:t>
            </a:r>
          </a:p>
        </p:txBody>
      </p:sp>
      <p:sp>
        <p:nvSpPr>
          <p:cNvPr id="62" name="TextBox 61">
            <a:extLst>
              <a:ext uri="{FF2B5EF4-FFF2-40B4-BE49-F238E27FC236}">
                <a16:creationId xmlns:a16="http://schemas.microsoft.com/office/drawing/2014/main" id="{DF919E19-D41C-ED45-9955-893D0E136C12}"/>
              </a:ext>
            </a:extLst>
          </p:cNvPr>
          <p:cNvSpPr txBox="1"/>
          <p:nvPr/>
        </p:nvSpPr>
        <p:spPr>
          <a:xfrm>
            <a:off x="2091030" y="5622341"/>
            <a:ext cx="8272171" cy="830997"/>
          </a:xfrm>
          <a:prstGeom prst="rect">
            <a:avLst/>
          </a:prstGeom>
          <a:noFill/>
        </p:spPr>
        <p:txBody>
          <a:bodyPr wrap="square" rtlCol="0">
            <a:spAutoFit/>
          </a:bodyPr>
          <a:lstStyle/>
          <a:p>
            <a:pPr defTabSz="1219170" eaLnBrk="1" fontAlgn="auto" hangingPunct="1">
              <a:spcBef>
                <a:spcPts val="0"/>
              </a:spcBef>
              <a:spcAft>
                <a:spcPts val="0"/>
              </a:spcAft>
              <a:buClr>
                <a:srgbClr val="000000"/>
              </a:buClr>
              <a:defRPr/>
            </a:pPr>
            <a:r>
              <a:rPr lang="en-US" sz="4800" b="1" kern="0" dirty="0">
                <a:ln w="22225">
                  <a:solidFill>
                    <a:srgbClr val="35742A">
                      <a:lumMod val="50000"/>
                    </a:srgbClr>
                  </a:solidFill>
                  <a:prstDash val="solid"/>
                </a:ln>
                <a:solidFill>
                  <a:srgbClr val="3B812F">
                    <a:lumMod val="40000"/>
                    <a:lumOff val="60000"/>
                  </a:srgbClr>
                </a:solidFill>
                <a:latin typeface="Chalkduster" panose="03050602040202020205" pitchFamily="66" charset="77"/>
                <a:ea typeface="+mn-ea"/>
                <a:cs typeface="Apple Chancery" panose="03020702040506060504" pitchFamily="66" charset="-79"/>
                <a:sym typeface="Arial"/>
              </a:rPr>
              <a:t>Think BIG, Aim HIGH!</a:t>
            </a:r>
          </a:p>
        </p:txBody>
      </p:sp>
      <p:sp>
        <p:nvSpPr>
          <p:cNvPr id="11" name="Rectangle 10">
            <a:extLst>
              <a:ext uri="{FF2B5EF4-FFF2-40B4-BE49-F238E27FC236}">
                <a16:creationId xmlns:a16="http://schemas.microsoft.com/office/drawing/2014/main" id="{ACDC32EF-6916-C042-B579-9A528D144145}"/>
              </a:ext>
            </a:extLst>
          </p:cNvPr>
          <p:cNvSpPr/>
          <p:nvPr/>
        </p:nvSpPr>
        <p:spPr>
          <a:xfrm>
            <a:off x="4716109" y="6375455"/>
            <a:ext cx="2759782" cy="400110"/>
          </a:xfrm>
          <a:prstGeom prst="rect">
            <a:avLst/>
          </a:prstGeom>
        </p:spPr>
        <p:txBody>
          <a:bodyPr wrap="square">
            <a:spAutoFit/>
          </a:bodyPr>
          <a:lstStyle/>
          <a:p>
            <a:pPr algn="ctr" eaLnBrk="1" fontAlgn="auto" hangingPunct="1">
              <a:spcBef>
                <a:spcPts val="0"/>
              </a:spcBef>
              <a:spcAft>
                <a:spcPts val="0"/>
              </a:spcAft>
              <a:defRPr/>
            </a:pPr>
            <a:r>
              <a:rPr lang="en-US" sz="2000" dirty="0">
                <a:ln w="0"/>
                <a:solidFill>
                  <a:srgbClr val="0000FF"/>
                </a:solidFill>
                <a:effectLst>
                  <a:outerShdw blurRad="38100" dist="25400" dir="5400000" algn="ctr" rotWithShape="0">
                    <a:srgbClr val="6E747A">
                      <a:alpha val="43000"/>
                    </a:srgbClr>
                  </a:outerShdw>
                </a:effectLst>
                <a:latin typeface="Tahoma"/>
                <a:cs typeface="Apple Chancery" panose="03020702040506060504" pitchFamily="66" charset="-79"/>
                <a:hlinkClick r:id="rId4">
                  <a:extLst>
                    <a:ext uri="{A12FA001-AC4F-418D-AE19-62706E023703}">
                      <ahyp:hlinkClr xmlns:ahyp="http://schemas.microsoft.com/office/drawing/2018/hyperlinkcolor" val="tx"/>
                    </a:ext>
                  </a:extLst>
                </a:hlinkClick>
              </a:rPr>
              <a:t>https://safari.ethz.ch</a:t>
            </a:r>
            <a:endParaRPr lang="en-US" sz="2000" dirty="0">
              <a:ln w="0"/>
              <a:solidFill>
                <a:srgbClr val="0000FF"/>
              </a:solidFill>
              <a:effectLst>
                <a:outerShdw blurRad="38100" dist="25400" dir="5400000" algn="ctr" rotWithShape="0">
                  <a:srgbClr val="6E747A">
                    <a:alpha val="43000"/>
                  </a:srgbClr>
                </a:outerShdw>
              </a:effectLst>
              <a:latin typeface="Tahoma"/>
              <a:cs typeface="Apple Chancery" panose="03020702040506060504" pitchFamily="66" charset="-79"/>
            </a:endParaRPr>
          </a:p>
        </p:txBody>
      </p:sp>
      <p:pic>
        <p:nvPicPr>
          <p:cNvPr id="63" name="Picture 62">
            <a:extLst>
              <a:ext uri="{FF2B5EF4-FFF2-40B4-BE49-F238E27FC236}">
                <a16:creationId xmlns:a16="http://schemas.microsoft.com/office/drawing/2014/main" id="{24DD5283-F5C7-B94B-B7ED-8F1609BDF9A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305942" y="5229201"/>
            <a:ext cx="1329363" cy="471668"/>
          </a:xfrm>
          <a:prstGeom prst="rect">
            <a:avLst/>
          </a:prstGeom>
        </p:spPr>
      </p:pic>
      <p:sp>
        <p:nvSpPr>
          <p:cNvPr id="13" name="Title 1">
            <a:extLst>
              <a:ext uri="{FF2B5EF4-FFF2-40B4-BE49-F238E27FC236}">
                <a16:creationId xmlns:a16="http://schemas.microsoft.com/office/drawing/2014/main" id="{8C808981-2A78-D64E-A0DF-A6572C6FB0AB}"/>
              </a:ext>
            </a:extLst>
          </p:cNvPr>
          <p:cNvSpPr txBox="1">
            <a:spLocks/>
          </p:cNvSpPr>
          <p:nvPr/>
        </p:nvSpPr>
        <p:spPr bwMode="auto">
          <a:xfrm>
            <a:off x="304800" y="1"/>
            <a:ext cx="11734800" cy="908719"/>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pPr>
              <a:defRPr/>
            </a:pPr>
            <a:r>
              <a:rPr lang="en-US" b="1" kern="0" dirty="0">
                <a:solidFill>
                  <a:srgbClr val="70AD47">
                    <a:lumMod val="50000"/>
                  </a:srgbClr>
                </a:solidFill>
                <a:latin typeface="Garamond" charset="0"/>
              </a:rPr>
              <a:t>Onur </a:t>
            </a:r>
            <a:r>
              <a:rPr lang="en-US" b="1" kern="0" dirty="0" err="1">
                <a:solidFill>
                  <a:srgbClr val="70AD47">
                    <a:lumMod val="50000"/>
                  </a:srgbClr>
                </a:solidFill>
                <a:latin typeface="Garamond" charset="0"/>
              </a:rPr>
              <a:t>Mutlu’s</a:t>
            </a:r>
            <a:r>
              <a:rPr lang="en-US" b="1" kern="0" dirty="0">
                <a:solidFill>
                  <a:srgbClr val="70AD47">
                    <a:lumMod val="50000"/>
                  </a:srgbClr>
                </a:solidFill>
                <a:latin typeface="Garamond" charset="0"/>
              </a:rPr>
              <a:t> SAFARI Research Group</a:t>
            </a:r>
          </a:p>
        </p:txBody>
      </p:sp>
      <p:sp>
        <p:nvSpPr>
          <p:cNvPr id="12" name="Rectangle 25">
            <a:extLst>
              <a:ext uri="{FF2B5EF4-FFF2-40B4-BE49-F238E27FC236}">
                <a16:creationId xmlns:a16="http://schemas.microsoft.com/office/drawing/2014/main" id="{BC5DB1A9-C9CF-E447-9055-3E8366E5C79E}"/>
              </a:ext>
            </a:extLst>
          </p:cNvPr>
          <p:cNvSpPr>
            <a:spLocks noChangeArrowheads="1"/>
          </p:cNvSpPr>
          <p:nvPr/>
        </p:nvSpPr>
        <p:spPr bwMode="auto">
          <a:xfrm>
            <a:off x="1485899" y="824925"/>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eaLnBrk="1" hangingPunct="1">
              <a:defRPr/>
            </a:pPr>
            <a:r>
              <a:rPr lang="en-US" sz="2400" b="1" i="1" dirty="0">
                <a:solidFill>
                  <a:srgbClr val="0000FF"/>
                </a:solidFill>
                <a:latin typeface="Arial Narrow" charset="0"/>
                <a:ea typeface="ＭＳ Ｐゴシック" charset="0"/>
                <a:cs typeface="Arial" charset="0"/>
              </a:rPr>
              <a:t>Computer architecture, HW/SW, systems, bioinformatics, security, memory</a:t>
            </a:r>
          </a:p>
        </p:txBody>
      </p:sp>
      <p:sp>
        <p:nvSpPr>
          <p:cNvPr id="2" name="TextBox 1">
            <a:extLst>
              <a:ext uri="{FF2B5EF4-FFF2-40B4-BE49-F238E27FC236}">
                <a16:creationId xmlns:a16="http://schemas.microsoft.com/office/drawing/2014/main" id="{8D0BE4A6-A2E2-5245-9CEB-9E430FB09439}"/>
              </a:ext>
            </a:extLst>
          </p:cNvPr>
          <p:cNvSpPr txBox="1"/>
          <p:nvPr/>
        </p:nvSpPr>
        <p:spPr>
          <a:xfrm>
            <a:off x="3632986" y="1271884"/>
            <a:ext cx="4926029" cy="646331"/>
          </a:xfrm>
          <a:prstGeom prst="rect">
            <a:avLst/>
          </a:prstGeom>
          <a:noFill/>
        </p:spPr>
        <p:txBody>
          <a:bodyPr wrap="none" rtlCol="0">
            <a:spAutoFit/>
          </a:bodyPr>
          <a:lstStyle/>
          <a:p>
            <a:pPr eaLnBrk="1" fontAlgn="auto" hangingPunct="1">
              <a:spcBef>
                <a:spcPts val="0"/>
              </a:spcBef>
              <a:spcAft>
                <a:spcPts val="0"/>
              </a:spcAft>
              <a:defRPr/>
            </a:pPr>
            <a:r>
              <a:rPr lang="en-US" dirty="0">
                <a:solidFill>
                  <a:srgbClr val="7030A0"/>
                </a:solidFill>
                <a:latin typeface="Calibri" panose="020F0502020204030204"/>
                <a:ea typeface="+mn-ea"/>
                <a:hlinkClick r:id="rId6">
                  <a:extLst>
                    <a:ext uri="{A12FA001-AC4F-418D-AE19-62706E023703}">
                      <ahyp:hlinkClr xmlns:ahyp="http://schemas.microsoft.com/office/drawing/2018/hyperlinkcolor" val="tx"/>
                    </a:ext>
                  </a:extLst>
                </a:hlinkClick>
              </a:rPr>
              <a:t>https://safari.ethz.ch/safari-newsletter-april-2020/</a:t>
            </a:r>
            <a:endParaRPr lang="en-US" dirty="0">
              <a:solidFill>
                <a:srgbClr val="7030A0"/>
              </a:solidFill>
              <a:latin typeface="Calibri" panose="020F0502020204030204"/>
              <a:ea typeface="+mn-ea"/>
            </a:endParaRPr>
          </a:p>
          <a:p>
            <a:pPr eaLnBrk="1" fontAlgn="auto" hangingPunct="1">
              <a:spcBef>
                <a:spcPts val="0"/>
              </a:spcBef>
              <a:spcAft>
                <a:spcPts val="0"/>
              </a:spcAft>
              <a:defRPr/>
            </a:pPr>
            <a:endParaRPr lang="en-US" dirty="0">
              <a:solidFill>
                <a:prstClr val="black"/>
              </a:solidFill>
              <a:latin typeface="Calibri" panose="020F0502020204030204"/>
              <a:ea typeface="+mn-ea"/>
            </a:endParaRPr>
          </a:p>
        </p:txBody>
      </p:sp>
    </p:spTree>
    <p:extLst>
      <p:ext uri="{BB962C8B-B14F-4D97-AF65-F5344CB8AC3E}">
        <p14:creationId xmlns:p14="http://schemas.microsoft.com/office/powerpoint/2010/main" val="4490943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3858</Words>
  <Application>Microsoft Office PowerPoint</Application>
  <PresentationFormat>Widescreen</PresentationFormat>
  <Paragraphs>460</Paragraphs>
  <Slides>46</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Arial</vt:lpstr>
      <vt:lpstr>Arial Narrow</vt:lpstr>
      <vt:lpstr>Calibri</vt:lpstr>
      <vt:lpstr>Cambria</vt:lpstr>
      <vt:lpstr>Chalkduster</vt:lpstr>
      <vt:lpstr>Garamond</vt:lpstr>
      <vt:lpstr>Tahoma</vt:lpstr>
      <vt:lpstr>Wingdings</vt:lpstr>
      <vt:lpstr>1_Edge</vt:lpstr>
      <vt:lpstr>SAFARI Project &amp; Seminars Courses Exploration of Emerging Memory Systems</vt:lpstr>
      <vt:lpstr>Meeting 1: Introduction and Logistics</vt:lpstr>
      <vt:lpstr>Content</vt:lpstr>
      <vt:lpstr>Key Takeaways</vt:lpstr>
      <vt:lpstr>Key Goal</vt:lpstr>
      <vt:lpstr>Prerequisites of the Course</vt:lpstr>
      <vt:lpstr>Course Info: Who Are We? (I)</vt:lpstr>
      <vt:lpstr>Course Info: Who Are We? (II)</vt:lpstr>
      <vt:lpstr>PowerPoint Presentation</vt:lpstr>
      <vt:lpstr>Current Research Focus Areas</vt:lpstr>
      <vt:lpstr>Course Website</vt:lpstr>
      <vt:lpstr>Course Schedule (Tentative)</vt:lpstr>
      <vt:lpstr>Project Proposal</vt:lpstr>
      <vt:lpstr>Course Requirements and Expectations</vt:lpstr>
      <vt:lpstr>Course Info: How About You?</vt:lpstr>
      <vt:lpstr>Learning materials:</vt:lpstr>
      <vt:lpstr>Performance Assessment</vt:lpstr>
      <vt:lpstr>The Problem</vt:lpstr>
      <vt:lpstr>The Problem</vt:lpstr>
      <vt:lpstr>A Computing System</vt:lpstr>
      <vt:lpstr>A Computing System</vt:lpstr>
      <vt:lpstr>Today’s Computing Systems</vt:lpstr>
      <vt:lpstr>Yet …</vt:lpstr>
      <vt:lpstr>The Performance Perspective (Today)</vt:lpstr>
      <vt:lpstr>The Performance Perspective (Today)</vt:lpstr>
      <vt:lpstr>DRAM Organization</vt:lpstr>
      <vt:lpstr>DRAM Operations</vt:lpstr>
      <vt:lpstr>DRAM Latency</vt:lpstr>
      <vt:lpstr>DRAM Latency</vt:lpstr>
      <vt:lpstr>SALP</vt:lpstr>
      <vt:lpstr>TL-DRAM</vt:lpstr>
      <vt:lpstr>LISA</vt:lpstr>
      <vt:lpstr>CROW</vt:lpstr>
      <vt:lpstr>CLR-DRAM: Capacity-Latency Reconfigurability</vt:lpstr>
      <vt:lpstr>Memory Controller</vt:lpstr>
      <vt:lpstr>The Problem</vt:lpstr>
      <vt:lpstr>QoS-Aware Memory Scheduling: Evolution</vt:lpstr>
      <vt:lpstr>QoS-Aware Memory Scheduling: Evolution</vt:lpstr>
      <vt:lpstr>QoS-Aware Memory Scheduling: Evolution</vt:lpstr>
      <vt:lpstr>QoS-Aware Memory Scheduling: Evolution</vt:lpstr>
      <vt:lpstr>QoS-Aware Memory Scheduling: Evolution</vt:lpstr>
      <vt:lpstr>QoS-Aware Memory Scheduling: Evolution</vt:lpstr>
      <vt:lpstr>QoS-Aware Memory Scheduling: Evolution</vt:lpstr>
      <vt:lpstr>Self-Optimizing DRAM Controllers</vt:lpstr>
      <vt:lpstr>Meeting 1: Introduction and Logistics</vt:lpstr>
      <vt:lpstr>SAFARI Project &amp; Seminars Courses Exploration of Emerging Memory Systems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Richard Luo</cp:lastModifiedBy>
  <cp:revision>722</cp:revision>
  <dcterms:created xsi:type="dcterms:W3CDTF">2010-09-08T00:51:32Z</dcterms:created>
  <dcterms:modified xsi:type="dcterms:W3CDTF">2022-10-04T10:22:44Z</dcterms:modified>
</cp:coreProperties>
</file>